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0" r:id="rId4"/>
    <p:sldId id="275" r:id="rId5"/>
    <p:sldId id="258" r:id="rId6"/>
    <p:sldId id="285" r:id="rId7"/>
    <p:sldId id="272" r:id="rId8"/>
    <p:sldId id="284" r:id="rId9"/>
    <p:sldId id="286" r:id="rId10"/>
    <p:sldId id="261" r:id="rId11"/>
    <p:sldId id="277" r:id="rId12"/>
    <p:sldId id="262" r:id="rId13"/>
    <p:sldId id="279" r:id="rId14"/>
    <p:sldId id="283" r:id="rId15"/>
    <p:sldId id="273" r:id="rId16"/>
    <p:sldId id="281" r:id="rId17"/>
    <p:sldId id="282" r:id="rId18"/>
    <p:sldId id="287" r:id="rId19"/>
    <p:sldId id="280" r:id="rId20"/>
    <p:sldId id="260" r:id="rId21"/>
    <p:sldId id="274" r:id="rId22"/>
    <p:sldId id="295" r:id="rId23"/>
    <p:sldId id="276" r:id="rId24"/>
    <p:sldId id="259" r:id="rId25"/>
    <p:sldId id="288" r:id="rId26"/>
    <p:sldId id="289" r:id="rId27"/>
    <p:sldId id="290" r:id="rId28"/>
    <p:sldId id="291" r:id="rId29"/>
    <p:sldId id="292" r:id="rId30"/>
    <p:sldId id="296" r:id="rId31"/>
    <p:sldId id="293" r:id="rId32"/>
    <p:sldId id="294" r:id="rId33"/>
    <p:sldId id="271" r:id="rId34"/>
    <p:sldId id="268" r:id="rId35"/>
    <p:sldId id="278" r:id="rId36"/>
    <p:sldId id="269"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EEB6D4-A8F8-46D7-96FB-CAC347C61DB7}" type="datetimeFigureOut">
              <a:rPr lang="ru-RU" smtClean="0"/>
              <a:pPr/>
              <a:t>06.05.2022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15369-53AC-4314-AE66-40270F895D8F}" type="slidenum">
              <a:rPr lang="ru-RU" smtClean="0"/>
              <a:pPr/>
              <a:t>‹#›</a:t>
            </a:fld>
            <a:endParaRPr lang="ru-RU"/>
          </a:p>
        </p:txBody>
      </p:sp>
    </p:spTree>
    <p:extLst>
      <p:ext uri="{BB962C8B-B14F-4D97-AF65-F5344CB8AC3E}">
        <p14:creationId xmlns:p14="http://schemas.microsoft.com/office/powerpoint/2010/main" val="132898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solidFill>
                <a:srgbClr val="00B0F0"/>
              </a:solidFill>
            </a:endParaRPr>
          </a:p>
        </p:txBody>
      </p:sp>
      <p:sp>
        <p:nvSpPr>
          <p:cNvPr id="4" name="Номер слайда 3"/>
          <p:cNvSpPr>
            <a:spLocks noGrp="1"/>
          </p:cNvSpPr>
          <p:nvPr>
            <p:ph type="sldNum" sz="quarter" idx="10"/>
          </p:nvPr>
        </p:nvSpPr>
        <p:spPr/>
        <p:txBody>
          <a:bodyPr/>
          <a:lstStyle/>
          <a:p>
            <a:fld id="{EFE15369-53AC-4314-AE66-40270F895D8F}"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E15369-53AC-4314-AE66-40270F895D8F}" type="slidenum">
              <a:rPr lang="ru-RU" smtClean="0"/>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1"/>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5C48B-D3AE-4244-8401-3CB5EB352BF2}" type="datetimeFigureOut">
              <a:rPr lang="ru-RU" smtClean="0"/>
              <a:pPr/>
              <a:t>06.05.2022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AF341D-2F7C-4C41-BE7D-768233FEFF5D}" type="slidenum">
              <a:rPr lang="ru-RU" smtClean="0"/>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5C48B-D3AE-4244-8401-3CB5EB352BF2}" type="datetimeFigureOut">
              <a:rPr lang="ru-RU" smtClean="0"/>
              <a:pPr/>
              <a:t>06.05.2022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341D-2F7C-4C41-BE7D-768233FEFF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hyperlink" Target="https://www.goprotect.ru/sprotivnaya-strahovka-dlya-rebenk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214290"/>
            <a:ext cx="6486516" cy="1714512"/>
          </a:xfrm>
          <a:ln>
            <a:solidFill>
              <a:schemeClr val="accent2">
                <a:lumMod val="20000"/>
                <a:lumOff val="80000"/>
              </a:schemeClr>
            </a:solidFill>
          </a:ln>
        </p:spPr>
        <p:txBody>
          <a:bodyPr>
            <a:normAutofit fontScale="90000"/>
          </a:bodyPr>
          <a:lstStyle/>
          <a:p>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Детский </a:t>
            </a:r>
            <a:r>
              <a:rPr lang="ru-RU" dirty="0">
                <a:solidFill>
                  <a:srgbClr val="FF0000"/>
                </a:solidFill>
                <a:latin typeface="Arial Black" pitchFamily="34" charset="0"/>
              </a:rPr>
              <a:t>травматизм </a:t>
            </a:r>
            <a:r>
              <a:rPr lang="ru-RU" dirty="0" smtClean="0">
                <a:solidFill>
                  <a:srgbClr val="FF0000"/>
                </a:solidFill>
                <a:latin typeface="Arial Black" pitchFamily="34" charset="0"/>
              </a:rPr>
              <a:t/>
            </a:r>
            <a:br>
              <a:rPr lang="ru-RU" dirty="0" smtClean="0">
                <a:solidFill>
                  <a:srgbClr val="FF0000"/>
                </a:solidFill>
                <a:latin typeface="Arial Black" pitchFamily="34" charset="0"/>
              </a:rPr>
            </a:br>
            <a:r>
              <a:rPr lang="ru-RU" dirty="0" smtClean="0">
                <a:solidFill>
                  <a:srgbClr val="FF0000"/>
                </a:solidFill>
                <a:latin typeface="Arial Black" pitchFamily="34" charset="0"/>
              </a:rPr>
              <a:t>и </a:t>
            </a:r>
            <a:r>
              <a:rPr lang="ru-RU" dirty="0">
                <a:solidFill>
                  <a:srgbClr val="FF0000"/>
                </a:solidFill>
                <a:latin typeface="Arial Black" pitchFamily="34" charset="0"/>
              </a:rPr>
              <a:t>меры его предупреждения</a:t>
            </a:r>
            <a:r>
              <a:rPr lang="ru-RU" dirty="0"/>
              <a:t/>
            </a:r>
            <a:br>
              <a:rPr lang="ru-RU" dirty="0"/>
            </a:br>
            <a:endParaRPr lang="ru-RU" dirty="0"/>
          </a:p>
        </p:txBody>
      </p:sp>
      <p:pic>
        <p:nvPicPr>
          <p:cNvPr id="5" name="Рисунок 4" descr="скачанные файлы (1).jpg"/>
          <p:cNvPicPr>
            <a:picLocks noChangeAspect="1"/>
          </p:cNvPicPr>
          <p:nvPr/>
        </p:nvPicPr>
        <p:blipFill>
          <a:blip r:embed="rId3"/>
          <a:stretch>
            <a:fillRect/>
          </a:stretch>
        </p:blipFill>
        <p:spPr>
          <a:xfrm>
            <a:off x="3143240" y="2500306"/>
            <a:ext cx="5176865" cy="3793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071547"/>
            <a:ext cx="4786346" cy="1815882"/>
          </a:xfrm>
          <a:prstGeom prst="rect">
            <a:avLst/>
          </a:prstGeom>
        </p:spPr>
        <p:txBody>
          <a:bodyPr wrap="square">
            <a:spAutoFit/>
          </a:bodyPr>
          <a:lstStyle/>
          <a:p>
            <a:pPr indent="457200" algn="just"/>
            <a:r>
              <a:rPr lang="ru-RU" sz="1400" b="1" dirty="0" smtClean="0">
                <a:solidFill>
                  <a:srgbClr val="002060"/>
                </a:solidFill>
                <a:latin typeface="Book Antiqua" pitchFamily="18" charset="0"/>
              </a:rPr>
              <a:t>Ядовитые </a:t>
            </a:r>
            <a:r>
              <a:rPr lang="ru-RU" sz="1400" b="1" dirty="0">
                <a:solidFill>
                  <a:srgbClr val="002060"/>
                </a:solidFill>
                <a:latin typeface="Book Antiqua" pitchFamily="18" charset="0"/>
              </a:rPr>
              <a:t>вещества, отбеливатели, кислоты ни в коем случае нельзя хранить в бутылках для пищевых продуктов </a:t>
            </a:r>
            <a:r>
              <a:rPr lang="ru-RU" sz="1400" b="1" dirty="0" smtClean="0">
                <a:solidFill>
                  <a:srgbClr val="002060"/>
                </a:solidFill>
                <a:latin typeface="Book Antiqua" pitchFamily="18" charset="0"/>
              </a:rPr>
              <a:t>- дети </a:t>
            </a:r>
            <a:r>
              <a:rPr lang="ru-RU" sz="1400" b="1" dirty="0">
                <a:solidFill>
                  <a:srgbClr val="002060"/>
                </a:solidFill>
                <a:latin typeface="Book Antiqua" pitchFamily="18" charset="0"/>
              </a:rPr>
              <a:t>могут по ошибке их выпить. Такие вещества следует держать в плотно закрытых маркированных контейнерах, в недоступном для детей месте. Яд опасен не только при заглатывании, но и при вдыхании, попадании на кожу, в глаза или даже на одежду</a:t>
            </a:r>
            <a:r>
              <a:rPr lang="ru-RU" sz="1400" b="1" dirty="0" smtClean="0">
                <a:solidFill>
                  <a:srgbClr val="002060"/>
                </a:solidFill>
                <a:latin typeface="Book Antiqua" pitchFamily="18" charset="0"/>
              </a:rPr>
              <a:t>.</a:t>
            </a:r>
          </a:p>
        </p:txBody>
      </p:sp>
      <p:sp>
        <p:nvSpPr>
          <p:cNvPr id="4" name="Прямоугольник 3"/>
          <p:cNvSpPr/>
          <p:nvPr/>
        </p:nvSpPr>
        <p:spPr>
          <a:xfrm>
            <a:off x="1928794" y="214290"/>
            <a:ext cx="5357850" cy="923330"/>
          </a:xfrm>
          <a:prstGeom prst="rect">
            <a:avLst/>
          </a:prstGeom>
        </p:spPr>
        <p:txBody>
          <a:bodyPr wrap="square">
            <a:spAutoFit/>
          </a:bodyPr>
          <a:lstStyle/>
          <a:p>
            <a:pPr algn="ctr"/>
            <a:r>
              <a:rPr lang="ru-RU" sz="5400" b="1" dirty="0" smtClean="0">
                <a:solidFill>
                  <a:srgbClr val="FF0000"/>
                </a:solidFill>
              </a:rPr>
              <a:t>Отравления</a:t>
            </a:r>
            <a:endParaRPr lang="ru-RU" sz="5400" dirty="0">
              <a:solidFill>
                <a:srgbClr val="FF0000"/>
              </a:solidFill>
            </a:endParaRPr>
          </a:p>
        </p:txBody>
      </p:sp>
      <p:pic>
        <p:nvPicPr>
          <p:cNvPr id="8" name="Рисунок 7" descr="10.jpg"/>
          <p:cNvPicPr>
            <a:picLocks noChangeAspect="1"/>
          </p:cNvPicPr>
          <p:nvPr/>
        </p:nvPicPr>
        <p:blipFill>
          <a:blip r:embed="rId3" cstate="print"/>
          <a:stretch>
            <a:fillRect/>
          </a:stretch>
        </p:blipFill>
        <p:spPr>
          <a:xfrm>
            <a:off x="5715008" y="1000108"/>
            <a:ext cx="2809720" cy="2465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2714612" y="4572008"/>
            <a:ext cx="3000396" cy="1600438"/>
          </a:xfrm>
          <a:prstGeom prst="rect">
            <a:avLst/>
          </a:prstGeom>
        </p:spPr>
        <p:txBody>
          <a:bodyPr wrap="square">
            <a:spAutoFit/>
          </a:bodyPr>
          <a:lstStyle/>
          <a:p>
            <a:pPr indent="457200" algn="just"/>
            <a:r>
              <a:rPr lang="ru-RU" sz="1400" b="1" dirty="0" smtClean="0">
                <a:solidFill>
                  <a:srgbClr val="002060"/>
                </a:solidFill>
                <a:latin typeface="Book Antiqua" pitchFamily="18" charset="0"/>
              </a:rPr>
              <a:t>Отбеливатель, яды для крыс и насекомых, кислоты и щелочные растворы, другие ядовитые вещества могут вызвать тяжелое отравление, поражение мозга, слепоту и смерть.</a:t>
            </a:r>
            <a:endParaRPr lang="ru-RU" sz="1400" b="1" dirty="0">
              <a:solidFill>
                <a:srgbClr val="002060"/>
              </a:solidFill>
              <a:latin typeface="Book Antiqua" pitchFamily="18" charset="0"/>
            </a:endParaRPr>
          </a:p>
        </p:txBody>
      </p:sp>
      <p:pic>
        <p:nvPicPr>
          <p:cNvPr id="10" name="Рисунок 9" descr="11.jpg"/>
          <p:cNvPicPr>
            <a:picLocks noChangeAspect="1"/>
          </p:cNvPicPr>
          <p:nvPr/>
        </p:nvPicPr>
        <p:blipFill>
          <a:blip r:embed="rId4" cstate="print"/>
          <a:stretch>
            <a:fillRect/>
          </a:stretch>
        </p:blipFill>
        <p:spPr>
          <a:xfrm>
            <a:off x="6000760" y="3929066"/>
            <a:ext cx="2763323" cy="2428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3108" y="142852"/>
            <a:ext cx="4908365" cy="1107996"/>
          </a:xfrm>
          <a:prstGeom prst="rect">
            <a:avLst/>
          </a:prstGeom>
        </p:spPr>
        <p:txBody>
          <a:bodyPr wrap="square">
            <a:spAutoFit/>
          </a:bodyPr>
          <a:lstStyle/>
          <a:p>
            <a:pPr algn="ctr"/>
            <a:r>
              <a:rPr lang="ru-RU" sz="6600" b="1" dirty="0" smtClean="0">
                <a:solidFill>
                  <a:srgbClr val="FF0000"/>
                </a:solidFill>
              </a:rPr>
              <a:t>Отравления</a:t>
            </a:r>
            <a:endParaRPr lang="ru-RU" sz="6600" dirty="0">
              <a:solidFill>
                <a:srgbClr val="FF0000"/>
              </a:solidFill>
            </a:endParaRPr>
          </a:p>
        </p:txBody>
      </p:sp>
      <p:sp>
        <p:nvSpPr>
          <p:cNvPr id="3" name="Прямоугольник 2"/>
          <p:cNvSpPr/>
          <p:nvPr/>
        </p:nvSpPr>
        <p:spPr>
          <a:xfrm>
            <a:off x="142844" y="1071546"/>
            <a:ext cx="8715436" cy="646331"/>
          </a:xfrm>
          <a:prstGeom prst="rect">
            <a:avLst/>
          </a:prstGeom>
        </p:spPr>
        <p:txBody>
          <a:bodyPr wrap="square">
            <a:spAutoFit/>
          </a:bodyPr>
          <a:lstStyle/>
          <a:p>
            <a:pPr algn="just"/>
            <a:r>
              <a:rPr lang="ru-RU" b="1" dirty="0" smtClean="0">
                <a:solidFill>
                  <a:srgbClr val="002060"/>
                </a:solidFill>
                <a:latin typeface="Book Antiqua" pitchFamily="18" charset="0"/>
              </a:rPr>
              <a:t>Лекарства ребенку нужно давать только по назначению врача и в дозировке согласно возрасту.</a:t>
            </a:r>
          </a:p>
        </p:txBody>
      </p:sp>
      <p:pic>
        <p:nvPicPr>
          <p:cNvPr id="4" name="Рисунок 3" descr="images (15).jpg"/>
          <p:cNvPicPr>
            <a:picLocks noChangeAspect="1"/>
          </p:cNvPicPr>
          <p:nvPr/>
        </p:nvPicPr>
        <p:blipFill>
          <a:blip r:embed="rId3"/>
          <a:stretch>
            <a:fillRect/>
          </a:stretch>
        </p:blipFill>
        <p:spPr>
          <a:xfrm>
            <a:off x="4429124" y="1643050"/>
            <a:ext cx="3308017" cy="3953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285720" y="5929330"/>
            <a:ext cx="8429652" cy="830997"/>
          </a:xfrm>
          <a:prstGeom prst="rect">
            <a:avLst/>
          </a:prstGeom>
        </p:spPr>
        <p:txBody>
          <a:bodyPr wrap="square">
            <a:spAutoFit/>
          </a:bodyPr>
          <a:lstStyle/>
          <a:p>
            <a:pPr algn="ctr"/>
            <a:r>
              <a:rPr lang="ru-RU" sz="2400" b="1" dirty="0" smtClean="0">
                <a:solidFill>
                  <a:srgbClr val="FF0000"/>
                </a:solidFill>
                <a:latin typeface="Book Antiqua" pitchFamily="18" charset="0"/>
              </a:rPr>
              <a:t>Хранить медикаменты необходимо в местах, недоступных для детей.</a:t>
            </a:r>
            <a:endParaRPr lang="ru-RU" sz="2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descr="opasnost1.jpg"/>
          <p:cNvPicPr>
            <a:picLocks noChangeAspect="1"/>
          </p:cNvPicPr>
          <p:nvPr/>
        </p:nvPicPr>
        <p:blipFill>
          <a:blip r:embed="rId3"/>
          <a:stretch>
            <a:fillRect/>
          </a:stretch>
        </p:blipFill>
        <p:spPr>
          <a:xfrm>
            <a:off x="3707904" y="2594052"/>
            <a:ext cx="3954854" cy="39548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85720" y="285728"/>
            <a:ext cx="8072494" cy="2308324"/>
          </a:xfrm>
          <a:prstGeom prst="rect">
            <a:avLst/>
          </a:prstGeom>
        </p:spPr>
        <p:txBody>
          <a:bodyPr wrap="square">
            <a:spAutoFit/>
          </a:bodyPr>
          <a:lstStyle/>
          <a:p>
            <a:pPr algn="ctr"/>
            <a:r>
              <a:rPr lang="ru-RU" sz="3600" b="1" dirty="0">
                <a:solidFill>
                  <a:srgbClr val="FF0000"/>
                </a:solidFill>
                <a:latin typeface="+mj-lt"/>
              </a:rPr>
              <a:t>Поражение электрическим током</a:t>
            </a:r>
          </a:p>
          <a:p>
            <a:r>
              <a:rPr lang="ru-RU" b="1" dirty="0">
                <a:solidFill>
                  <a:srgbClr val="FF0000"/>
                </a:solidFill>
              </a:rPr>
              <a:t> </a:t>
            </a:r>
          </a:p>
          <a:p>
            <a:pPr indent="457200" algn="just"/>
            <a:r>
              <a:rPr lang="ru-RU" b="1" dirty="0">
                <a:solidFill>
                  <a:srgbClr val="002060"/>
                </a:solidFill>
                <a:latin typeface="Book Antiqua" pitchFamily="18" charset="0"/>
              </a:rPr>
              <a:t>Дети могут получить серьезные повреждения, воткнув пальцы или какие-либо предметы в электрические розетки. Чтобы предотвратить удар электрическим током, розетки необходимо закрывать. Электрические провода должны быть недоступны детям, обнаженные их участки представляют особую опасность</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39952" y="188640"/>
            <a:ext cx="4790336" cy="3816429"/>
          </a:xfrm>
          <a:prstGeom prst="rect">
            <a:avLst/>
          </a:prstGeom>
        </p:spPr>
        <p:txBody>
          <a:bodyPr wrap="square">
            <a:spAutoFit/>
          </a:bodyPr>
          <a:lstStyle/>
          <a:p>
            <a:pPr algn="ctr"/>
            <a:r>
              <a:rPr lang="ru-RU" b="1" dirty="0">
                <a:solidFill>
                  <a:srgbClr val="FF0000"/>
                </a:solidFill>
                <a:latin typeface="Arial Black" pitchFamily="34" charset="0"/>
                <a:ea typeface="Adobe Heiti Std R" pitchFamily="34" charset="-128"/>
              </a:rPr>
              <a:t>Как уберечь от ожогов</a:t>
            </a:r>
            <a:r>
              <a:rPr lang="ru-RU" b="1" dirty="0" smtClean="0">
                <a:solidFill>
                  <a:srgbClr val="FF0000"/>
                </a:solidFill>
                <a:latin typeface="Arial Black" pitchFamily="34" charset="0"/>
                <a:ea typeface="Adobe Heiti Std R" pitchFamily="34" charset="-128"/>
              </a:rPr>
              <a:t>?</a:t>
            </a:r>
            <a:endParaRPr lang="ru-RU" b="1" dirty="0">
              <a:solidFill>
                <a:srgbClr val="FF0000"/>
              </a:solidFill>
              <a:latin typeface="Arial Black" pitchFamily="34" charset="0"/>
              <a:ea typeface="Adobe Heiti Std R" pitchFamily="34" charset="-128"/>
            </a:endParaRPr>
          </a:p>
          <a:p>
            <a:pPr marL="285750" indent="-285750">
              <a:buFontTx/>
              <a:buChar char="-"/>
            </a:pPr>
            <a:r>
              <a:rPr lang="ru-RU" sz="1400" b="1" dirty="0" smtClean="0">
                <a:solidFill>
                  <a:srgbClr val="002060"/>
                </a:solidFill>
                <a:latin typeface="Book Antiqua" pitchFamily="18" charset="0"/>
              </a:rPr>
              <a:t>на </a:t>
            </a:r>
            <a:r>
              <a:rPr lang="ru-RU" sz="1400" b="1" dirty="0">
                <a:solidFill>
                  <a:srgbClr val="002060"/>
                </a:solidFill>
                <a:latin typeface="Book Antiqua" pitchFamily="18" charset="0"/>
              </a:rPr>
              <a:t>время прекратить пользоваться скатертями</a:t>
            </a:r>
            <a:r>
              <a:rPr lang="ru-RU" sz="1400" b="1" dirty="0" smtClean="0">
                <a:solidFill>
                  <a:srgbClr val="002060"/>
                </a:solidFill>
                <a:latin typeface="Book Antiqua" pitchFamily="18" charset="0"/>
              </a:rPr>
              <a:t>;</a:t>
            </a:r>
            <a:endParaRPr lang="ru-RU" sz="1400" b="1" dirty="0">
              <a:solidFill>
                <a:srgbClr val="002060"/>
              </a:solidFill>
              <a:latin typeface="Book Antiqua" pitchFamily="18" charset="0"/>
            </a:endParaRPr>
          </a:p>
          <a:p>
            <a:pPr marL="285750" indent="-285750">
              <a:buFontTx/>
              <a:buChar char="-"/>
            </a:pPr>
            <a:r>
              <a:rPr lang="ru-RU" sz="1400" b="1" dirty="0" smtClean="0">
                <a:solidFill>
                  <a:srgbClr val="002060"/>
                </a:solidFill>
                <a:latin typeface="Book Antiqua" pitchFamily="18" charset="0"/>
              </a:rPr>
              <a:t>ставить </a:t>
            </a:r>
            <a:r>
              <a:rPr lang="ru-RU" sz="1400" b="1" dirty="0">
                <a:solidFill>
                  <a:srgbClr val="002060"/>
                </a:solidFill>
                <a:latin typeface="Book Antiqua" pitchFamily="18" charset="0"/>
              </a:rPr>
              <a:t>подальше от края стола емкости с горячей пищей! </a:t>
            </a:r>
            <a:endParaRPr lang="ru-RU" sz="1400" b="1" dirty="0" smtClean="0">
              <a:solidFill>
                <a:srgbClr val="002060"/>
              </a:solidFill>
              <a:latin typeface="Book Antiqua" pitchFamily="18" charset="0"/>
            </a:endParaRPr>
          </a:p>
          <a:p>
            <a:pPr indent="457200"/>
            <a:r>
              <a:rPr lang="ru-RU" sz="1400" b="1" dirty="0" smtClean="0">
                <a:solidFill>
                  <a:srgbClr val="002060"/>
                </a:solidFill>
                <a:latin typeface="Book Antiqua" pitchFamily="18" charset="0"/>
              </a:rPr>
              <a:t>Старайтесь </a:t>
            </a:r>
            <a:r>
              <a:rPr lang="ru-RU" sz="1400" b="1" dirty="0">
                <a:solidFill>
                  <a:srgbClr val="002060"/>
                </a:solidFill>
                <a:latin typeface="Book Antiqua" pitchFamily="18" charset="0"/>
              </a:rPr>
              <a:t>не допускать приближения детей к горячим плитам, утюгам, духовым шкафам, открытому огню, ограждайте детей от легковоспламеняющихся жидкостей, такие, как бензин, керосин, а также спички, свечи, зажигалки, бенгальские огни, петарды</a:t>
            </a:r>
            <a:r>
              <a:rPr lang="ru-RU" sz="1400" b="1" dirty="0" smtClean="0">
                <a:solidFill>
                  <a:srgbClr val="002060"/>
                </a:solidFill>
                <a:latin typeface="Book Antiqua" pitchFamily="18" charset="0"/>
              </a:rPr>
              <a:t>;</a:t>
            </a:r>
          </a:p>
          <a:p>
            <a:pPr indent="457200"/>
            <a:r>
              <a:rPr lang="ru-RU" sz="1400" b="1" dirty="0" smtClean="0">
                <a:solidFill>
                  <a:srgbClr val="002060"/>
                </a:solidFill>
                <a:latin typeface="Book Antiqua" pitchFamily="18" charset="0"/>
              </a:rPr>
              <a:t>- </a:t>
            </a:r>
            <a:r>
              <a:rPr lang="ru-RU" sz="1400" b="1" dirty="0">
                <a:solidFill>
                  <a:srgbClr val="002060"/>
                </a:solidFill>
                <a:latin typeface="Book Antiqua" pitchFamily="18" charset="0"/>
              </a:rPr>
              <a:t>нельзя пользоваться без надзора взрослых пиротехническими средствами: хлопушками, петардами, фейерверками, можно получить тяжелые ожоги, потерять зрение, искалечиться и </a:t>
            </a:r>
            <a:r>
              <a:rPr lang="ru-RU" sz="1400" b="1" dirty="0" smtClean="0">
                <a:solidFill>
                  <a:srgbClr val="002060"/>
                </a:solidFill>
                <a:latin typeface="Book Antiqua" pitchFamily="18" charset="0"/>
              </a:rPr>
              <a:t>даже погибнуть.</a:t>
            </a:r>
          </a:p>
          <a:p>
            <a:pPr indent="457200" algn="just"/>
            <a:r>
              <a:rPr lang="ru-RU" sz="1400" b="1" dirty="0" smtClean="0">
                <a:solidFill>
                  <a:srgbClr val="002060"/>
                </a:solidFill>
                <a:latin typeface="Book Antiqua" pitchFamily="18" charset="0"/>
              </a:rPr>
              <a:t>Более </a:t>
            </a:r>
            <a:r>
              <a:rPr lang="ru-RU" sz="1400" b="1" dirty="0">
                <a:solidFill>
                  <a:srgbClr val="002060"/>
                </a:solidFill>
                <a:latin typeface="Book Antiqua" pitchFamily="18" charset="0"/>
              </a:rPr>
              <a:t>того, нельзя хранить их дома, ведь они отнесены к </a:t>
            </a:r>
            <a:r>
              <a:rPr lang="ru-RU" sz="1400" b="1" dirty="0" smtClean="0">
                <a:solidFill>
                  <a:srgbClr val="002060"/>
                </a:solidFill>
                <a:latin typeface="Book Antiqua" pitchFamily="18" charset="0"/>
              </a:rPr>
              <a:t>взрывоопасным средствам.</a:t>
            </a:r>
            <a:endParaRPr lang="ru-RU" sz="1400" b="1" dirty="0">
              <a:solidFill>
                <a:srgbClr val="002060"/>
              </a:solidFill>
              <a:latin typeface="Book Antiqua" pitchFamily="18" charset="0"/>
            </a:endParaRPr>
          </a:p>
        </p:txBody>
      </p:sp>
      <p:pic>
        <p:nvPicPr>
          <p:cNvPr id="3" name="Рисунок 2" descr="8_37.jpg"/>
          <p:cNvPicPr>
            <a:picLocks noChangeAspect="1"/>
          </p:cNvPicPr>
          <p:nvPr/>
        </p:nvPicPr>
        <p:blipFill>
          <a:blip r:embed="rId3"/>
          <a:stretch>
            <a:fillRect/>
          </a:stretch>
        </p:blipFill>
        <p:spPr>
          <a:xfrm>
            <a:off x="357158" y="785794"/>
            <a:ext cx="3568068" cy="2188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6.jpg"/>
          <p:cNvPicPr>
            <a:picLocks noChangeAspect="1"/>
          </p:cNvPicPr>
          <p:nvPr/>
        </p:nvPicPr>
        <p:blipFill>
          <a:blip r:embed="rId4" cstate="print"/>
          <a:stretch>
            <a:fillRect/>
          </a:stretch>
        </p:blipFill>
        <p:spPr>
          <a:xfrm>
            <a:off x="4500562" y="4000504"/>
            <a:ext cx="3746224" cy="25926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3"/>
          <a:stretch>
            <a:fillRect/>
          </a:stretch>
        </p:blipFill>
        <p:spPr>
          <a:xfrm>
            <a:off x="3000364" y="3429000"/>
            <a:ext cx="5079242" cy="28615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Рисунок 2" descr="932299438-612x612.jpg"/>
          <p:cNvPicPr>
            <a:picLocks noChangeAspect="1"/>
          </p:cNvPicPr>
          <p:nvPr/>
        </p:nvPicPr>
        <p:blipFill>
          <a:blip r:embed="rId4"/>
          <a:stretch>
            <a:fillRect/>
          </a:stretch>
        </p:blipFill>
        <p:spPr>
          <a:xfrm>
            <a:off x="5072066" y="500042"/>
            <a:ext cx="3415655" cy="2272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shalost-s-ognem.jpg"/>
          <p:cNvPicPr>
            <a:picLocks noChangeAspect="1"/>
          </p:cNvPicPr>
          <p:nvPr/>
        </p:nvPicPr>
        <p:blipFill>
          <a:blip r:embed="rId5"/>
          <a:stretch>
            <a:fillRect/>
          </a:stretch>
        </p:blipFill>
        <p:spPr>
          <a:xfrm>
            <a:off x="500034" y="428604"/>
            <a:ext cx="3795525" cy="2365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a:stretch>
            <a:fillRect/>
          </a:stretch>
        </p:blipFill>
        <p:spPr>
          <a:xfrm>
            <a:off x="1500166" y="2285992"/>
            <a:ext cx="6000792" cy="4572007"/>
          </a:xfrm>
          <a:prstGeom prst="rect">
            <a:avLst/>
          </a:prstGeom>
        </p:spPr>
      </p:pic>
      <p:sp>
        <p:nvSpPr>
          <p:cNvPr id="3" name="Заголовок 2"/>
          <p:cNvSpPr>
            <a:spLocks noGrp="1"/>
          </p:cNvSpPr>
          <p:nvPr>
            <p:ph type="title"/>
          </p:nvPr>
        </p:nvSpPr>
        <p:spPr>
          <a:xfrm>
            <a:off x="1857356" y="214290"/>
            <a:ext cx="5286412" cy="1725602"/>
          </a:xfrm>
        </p:spPr>
        <p:txBody>
          <a:bodyPr/>
          <a:lstStyle/>
          <a:p>
            <a:r>
              <a:rPr lang="ru-RU" b="1" dirty="0" smtClean="0">
                <a:solidFill>
                  <a:srgbClr val="FF0000"/>
                </a:solidFill>
                <a:latin typeface="Arial Black" pitchFamily="34" charset="0"/>
              </a:rPr>
              <a:t>Первая помощь </a:t>
            </a:r>
            <a:br>
              <a:rPr lang="ru-RU" b="1" dirty="0" smtClean="0">
                <a:solidFill>
                  <a:srgbClr val="FF0000"/>
                </a:solidFill>
                <a:latin typeface="Arial Black" pitchFamily="34" charset="0"/>
              </a:rPr>
            </a:br>
            <a:r>
              <a:rPr lang="ru-RU" b="1" dirty="0" smtClean="0">
                <a:solidFill>
                  <a:srgbClr val="FF0000"/>
                </a:solidFill>
                <a:latin typeface="Arial Black" pitchFamily="34" charset="0"/>
              </a:rPr>
              <a:t>при ожогах</a:t>
            </a:r>
            <a:endParaRPr lang="ru-RU" b="1"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57290" y="2149019"/>
            <a:ext cx="6215106" cy="4708981"/>
          </a:xfrm>
          <a:prstGeom prst="rect">
            <a:avLst/>
          </a:prstGeom>
        </p:spPr>
        <p:txBody>
          <a:bodyPr wrap="square">
            <a:spAutoFit/>
          </a:bodyPr>
          <a:lstStyle/>
          <a:p>
            <a:pPr algn="just"/>
            <a:r>
              <a:rPr lang="ru-RU" sz="2000" b="1" dirty="0">
                <a:solidFill>
                  <a:srgbClr val="FF0000"/>
                </a:solidFill>
                <a:latin typeface="Bookman Old Style" pitchFamily="18" charset="0"/>
              </a:rPr>
              <a:t>Травма –</a:t>
            </a:r>
            <a:r>
              <a:rPr lang="ru-RU" sz="2000" b="1" dirty="0">
                <a:latin typeface="Bookman Old Style" pitchFamily="18" charset="0"/>
              </a:rPr>
              <a:t> это повреждение тканей или органов тела в результате какого-либо внешнего фактора или воздействия (ушибы, ранения, механические, термические, химические, радиационные и др</a:t>
            </a:r>
            <a:r>
              <a:rPr lang="ru-RU" sz="2000" b="1" dirty="0" smtClean="0">
                <a:latin typeface="Bookman Old Style" pitchFamily="18" charset="0"/>
              </a:rPr>
              <a:t>.).</a:t>
            </a:r>
          </a:p>
          <a:p>
            <a:pPr algn="just"/>
            <a:endParaRPr lang="ru-RU" sz="2000" b="1" dirty="0">
              <a:latin typeface="Bookman Old Style" pitchFamily="18" charset="0"/>
            </a:endParaRPr>
          </a:p>
          <a:p>
            <a:pPr algn="just"/>
            <a:r>
              <a:rPr lang="ru-RU" sz="2000" b="1" dirty="0">
                <a:solidFill>
                  <a:srgbClr val="FF0000"/>
                </a:solidFill>
                <a:latin typeface="Bookman Old Style" pitchFamily="18" charset="0"/>
              </a:rPr>
              <a:t>Травматизм – </a:t>
            </a:r>
            <a:r>
              <a:rPr lang="ru-RU" sz="2000" b="1" dirty="0">
                <a:latin typeface="Bookman Old Style" pitchFamily="18" charset="0"/>
              </a:rPr>
              <a:t>совокупность травм, полученных при определенных обстоятельствах, условиях труда и быта за определенный отрезок времени (месяц, квартал, год и т.п.).</a:t>
            </a:r>
          </a:p>
          <a:p>
            <a:pPr algn="just"/>
            <a:r>
              <a:rPr lang="ru-RU" sz="2000" b="1" dirty="0">
                <a:solidFill>
                  <a:srgbClr val="FF0000"/>
                </a:solidFill>
                <a:latin typeface="Bookman Old Style" pitchFamily="18" charset="0"/>
              </a:rPr>
              <a:t>Травматизм - одна из ведущих причин смертности и инвалидности в детском возрасте</a:t>
            </a:r>
            <a:r>
              <a:rPr lang="ru-RU" sz="2000" b="1" dirty="0" smtClean="0">
                <a:solidFill>
                  <a:srgbClr val="FF0000"/>
                </a:solidFill>
                <a:latin typeface="Bookman Old Style" pitchFamily="18" charset="0"/>
              </a:rPr>
              <a:t>.</a:t>
            </a:r>
            <a:endParaRPr lang="ru-RU" sz="2000" b="1" dirty="0">
              <a:solidFill>
                <a:srgbClr val="FF0000"/>
              </a:solidFill>
              <a:latin typeface="Bookman Old Style" pitchFamily="18" charset="0"/>
            </a:endParaRPr>
          </a:p>
        </p:txBody>
      </p:sp>
      <p:sp>
        <p:nvSpPr>
          <p:cNvPr id="3" name="Заголовок 2"/>
          <p:cNvSpPr>
            <a:spLocks noGrp="1"/>
          </p:cNvSpPr>
          <p:nvPr>
            <p:ph type="ctrTitle"/>
          </p:nvPr>
        </p:nvSpPr>
        <p:spPr>
          <a:xfrm>
            <a:off x="2285984" y="285728"/>
            <a:ext cx="4386266" cy="1457336"/>
          </a:xfrm>
        </p:spPr>
        <p:txBody>
          <a:bodyPr/>
          <a:lstStyle/>
          <a:p>
            <a:r>
              <a:rPr lang="ru-RU" b="1" dirty="0" smtClean="0">
                <a:solidFill>
                  <a:srgbClr val="FF0000"/>
                </a:solidFill>
              </a:rPr>
              <a:t>Детский травматизм</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descr="momjunction.jpg"/>
          <p:cNvPicPr>
            <a:picLocks noChangeAspect="1"/>
          </p:cNvPicPr>
          <p:nvPr/>
        </p:nvPicPr>
        <p:blipFill>
          <a:blip r:embed="rId3"/>
          <a:stretch>
            <a:fillRect/>
          </a:stretch>
        </p:blipFill>
        <p:spPr>
          <a:xfrm>
            <a:off x="4572000" y="571480"/>
            <a:ext cx="4071942" cy="2714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214282" y="58847"/>
            <a:ext cx="3857652" cy="4801314"/>
          </a:xfrm>
          <a:prstGeom prst="rect">
            <a:avLst/>
          </a:prstGeom>
        </p:spPr>
        <p:txBody>
          <a:bodyPr wrap="square">
            <a:spAutoFit/>
          </a:bodyPr>
          <a:lstStyle/>
          <a:p>
            <a:pPr indent="457200" algn="just"/>
            <a:r>
              <a:rPr lang="ru-RU" b="1" dirty="0" smtClean="0">
                <a:solidFill>
                  <a:srgbClr val="002060"/>
                </a:solidFill>
                <a:latin typeface="Book Antiqua" pitchFamily="18" charset="0"/>
              </a:rPr>
              <a:t>Кашель</a:t>
            </a:r>
            <a:r>
              <a:rPr lang="ru-RU" b="1" dirty="0">
                <a:solidFill>
                  <a:srgbClr val="002060"/>
                </a:solidFill>
                <a:latin typeface="Book Antiqua" pitchFamily="18" charset="0"/>
              </a:rPr>
              <a:t>, шумное частое дыхание или невозможность издавать звуки - это признаки проблем с дыханием и, возможно, удушья.</a:t>
            </a:r>
          </a:p>
          <a:p>
            <a:pPr indent="457200" algn="just"/>
            <a:r>
              <a:rPr lang="ru-RU" b="1" dirty="0">
                <a:solidFill>
                  <a:srgbClr val="002060"/>
                </a:solidFill>
                <a:latin typeface="Book Antiqua" pitchFamily="18" charset="0"/>
              </a:rPr>
              <a:t>Для детей до 4-летнего возраста наиболее опасны мелкие предметы, которые взрослые оставляют на виду или, что еще хуже, дают их детям в качестве игрушек. Яркие бусинки, блестящие монеты, разноцветные пуговицы, кнопки могут причинить большой вред, если ребенок засунет их в рот</a:t>
            </a:r>
            <a:r>
              <a:rPr lang="ru-RU" b="1" dirty="0" smtClean="0">
                <a:solidFill>
                  <a:srgbClr val="002060"/>
                </a:solidFill>
                <a:latin typeface="Book Antiqua" pitchFamily="18" charset="0"/>
              </a:rPr>
              <a:t>, нос</a:t>
            </a:r>
            <a:r>
              <a:rPr lang="ru-RU" b="1" dirty="0">
                <a:solidFill>
                  <a:srgbClr val="002060"/>
                </a:solidFill>
                <a:latin typeface="Book Antiqua" pitchFamily="18" charset="0"/>
              </a:rPr>
              <a:t>, уши</a:t>
            </a:r>
            <a:r>
              <a:rPr lang="ru-RU" b="1" dirty="0" smtClean="0">
                <a:solidFill>
                  <a:srgbClr val="002060"/>
                </a:solidFill>
                <a:latin typeface="Book Antiqua" pitchFamily="18" charset="0"/>
              </a:rPr>
              <a:t>.</a:t>
            </a:r>
            <a:endParaRPr lang="ru-RU" b="1" dirty="0">
              <a:solidFill>
                <a:srgbClr val="002060"/>
              </a:solidFill>
              <a:latin typeface="Book Antiqua" pitchFamily="18" charset="0"/>
            </a:endParaRPr>
          </a:p>
        </p:txBody>
      </p:sp>
      <p:sp>
        <p:nvSpPr>
          <p:cNvPr id="3" name="Прямоугольник 2"/>
          <p:cNvSpPr/>
          <p:nvPr/>
        </p:nvSpPr>
        <p:spPr>
          <a:xfrm>
            <a:off x="4214810" y="3429000"/>
            <a:ext cx="4572000" cy="3139321"/>
          </a:xfrm>
          <a:prstGeom prst="rect">
            <a:avLst/>
          </a:prstGeom>
        </p:spPr>
        <p:txBody>
          <a:bodyPr>
            <a:spAutoFit/>
          </a:bodyPr>
          <a:lstStyle/>
          <a:p>
            <a:pPr indent="457200" algn="just"/>
            <a:r>
              <a:rPr lang="ru-RU" b="1" dirty="0" smtClean="0">
                <a:solidFill>
                  <a:srgbClr val="002060"/>
                </a:solidFill>
                <a:latin typeface="Book Antiqua" pitchFamily="18" charset="0"/>
              </a:rPr>
              <a:t>За детьми также нужно присматривать во время еды. Малышам не следует давать блюда с маленькими косточками или семечками.</a:t>
            </a:r>
          </a:p>
          <a:p>
            <a:pPr indent="457200" algn="just"/>
            <a:r>
              <a:rPr lang="ru-RU" b="1" dirty="0" smtClean="0">
                <a:solidFill>
                  <a:srgbClr val="002060"/>
                </a:solidFill>
                <a:latin typeface="Book Antiqua" pitchFamily="18" charset="0"/>
              </a:rPr>
              <a:t>Если у ребенка затруднено дыхание, нельзя исключать вероятности попадания мелких предметов в дыхательные пути малыша, даже если никто не видел, как он клал что-нибудь в рот.</a:t>
            </a:r>
            <a:endParaRPr lang="ru-RU" dirty="0"/>
          </a:p>
        </p:txBody>
      </p:sp>
      <p:sp>
        <p:nvSpPr>
          <p:cNvPr id="4" name="Прямоугольник 3"/>
          <p:cNvSpPr/>
          <p:nvPr/>
        </p:nvSpPr>
        <p:spPr>
          <a:xfrm>
            <a:off x="4357686" y="142852"/>
            <a:ext cx="4475904" cy="400110"/>
          </a:xfrm>
          <a:prstGeom prst="rect">
            <a:avLst/>
          </a:prstGeom>
        </p:spPr>
        <p:txBody>
          <a:bodyPr wrap="none">
            <a:spAutoFit/>
          </a:bodyPr>
          <a:lstStyle/>
          <a:p>
            <a:pPr algn="ctr"/>
            <a:r>
              <a:rPr lang="ru-RU" sz="2000" b="1" dirty="0" smtClean="0">
                <a:solidFill>
                  <a:srgbClr val="FF0000"/>
                </a:solidFill>
                <a:latin typeface="Arial Black" pitchFamily="34" charset="0"/>
              </a:rPr>
              <a:t>Удушье от малых предметов</a:t>
            </a:r>
            <a:r>
              <a:rPr lang="ru-RU" b="1" dirty="0" smtClean="0">
                <a:solidFill>
                  <a:srgbClr val="FF0000"/>
                </a:solidFill>
                <a:latin typeface="Arial Black" pitchFamily="34" charset="0"/>
              </a:rPr>
              <a:t>. </a:t>
            </a:r>
            <a:endParaRPr lang="ru-RU" dirty="0">
              <a:solidFill>
                <a:srgbClr val="FF0000"/>
              </a:solidFill>
              <a:latin typeface="Arial Black" pitchFamily="34" charset="0"/>
            </a:endParaRPr>
          </a:p>
        </p:txBody>
      </p:sp>
      <p:pic>
        <p:nvPicPr>
          <p:cNvPr id="6" name="Рисунок 5" descr="скачанные файлы (7).jpg"/>
          <p:cNvPicPr>
            <a:picLocks noChangeAspect="1"/>
          </p:cNvPicPr>
          <p:nvPr/>
        </p:nvPicPr>
        <p:blipFill>
          <a:blip r:embed="rId4"/>
          <a:stretch>
            <a:fillRect/>
          </a:stretch>
        </p:blipFill>
        <p:spPr>
          <a:xfrm>
            <a:off x="928662" y="4786322"/>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14480" y="2285992"/>
            <a:ext cx="5500726" cy="4401205"/>
          </a:xfrm>
          <a:prstGeom prst="rect">
            <a:avLst/>
          </a:prstGeom>
        </p:spPr>
        <p:txBody>
          <a:bodyPr wrap="square">
            <a:spAutoFit/>
          </a:bodyPr>
          <a:lstStyle/>
          <a:p>
            <a:pPr marL="342900" indent="-342900" algn="just">
              <a:buFont typeface="Wingdings" panose="05000000000000000000" pitchFamily="2" charset="2"/>
              <a:buChar char="§"/>
            </a:pPr>
            <a:r>
              <a:rPr lang="ru-RU" sz="2000" b="1" dirty="0" smtClean="0">
                <a:solidFill>
                  <a:srgbClr val="002060"/>
                </a:solidFill>
                <a:latin typeface="Book Antiqua" pitchFamily="18" charset="0"/>
              </a:rPr>
              <a:t>не </a:t>
            </a:r>
            <a:r>
              <a:rPr lang="ru-RU" sz="2000" b="1" dirty="0">
                <a:solidFill>
                  <a:srgbClr val="002060"/>
                </a:solidFill>
                <a:latin typeface="Book Antiqua" pitchFamily="18" charset="0"/>
              </a:rPr>
              <a:t>следует давать еду с мелкими элементами костей, семечками. За детьми всегда нужно присматривать во время еды. Старайтесь кормить ребенка </a:t>
            </a:r>
            <a:r>
              <a:rPr lang="ru-RU" sz="2000" b="1" dirty="0" smtClean="0">
                <a:solidFill>
                  <a:srgbClr val="002060"/>
                </a:solidFill>
                <a:latin typeface="Book Antiqua" pitchFamily="18" charset="0"/>
              </a:rPr>
              <a:t>пищей в соответствии с его возрастными особенностями;</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пресекайте </a:t>
            </a:r>
            <a:r>
              <a:rPr lang="ru-RU" sz="2000" b="1" dirty="0">
                <a:solidFill>
                  <a:srgbClr val="002060"/>
                </a:solidFill>
                <a:latin typeface="Book Antiqua" pitchFamily="18" charset="0"/>
              </a:rPr>
              <a:t>баловство за столом, смех </a:t>
            </a:r>
            <a:r>
              <a:rPr lang="ru-RU" sz="2000" b="1" dirty="0" smtClean="0">
                <a:solidFill>
                  <a:srgbClr val="002060"/>
                </a:solidFill>
                <a:latin typeface="Book Antiqua" pitchFamily="18" charset="0"/>
              </a:rPr>
              <a:t>и игры;</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покупайте </a:t>
            </a:r>
            <a:r>
              <a:rPr lang="ru-RU" sz="2000" b="1" dirty="0">
                <a:solidFill>
                  <a:srgbClr val="002060"/>
                </a:solidFill>
                <a:latin typeface="Book Antiqua" pitchFamily="18" charset="0"/>
              </a:rPr>
              <a:t>игрушки, </a:t>
            </a:r>
            <a:r>
              <a:rPr lang="ru-RU" sz="2000" b="1" dirty="0" smtClean="0">
                <a:solidFill>
                  <a:srgbClr val="002060"/>
                </a:solidFill>
                <a:latin typeface="Book Antiqua" pitchFamily="18" charset="0"/>
              </a:rPr>
              <a:t>учитывая возраст ребенка;</a:t>
            </a:r>
          </a:p>
          <a:p>
            <a:pPr marL="342900" indent="-342900" algn="just">
              <a:buFont typeface="Wingdings" panose="05000000000000000000" pitchFamily="2" charset="2"/>
              <a:buChar char="§"/>
            </a:pPr>
            <a:r>
              <a:rPr lang="ru-RU" sz="2000" b="1" dirty="0" smtClean="0">
                <a:solidFill>
                  <a:srgbClr val="002060"/>
                </a:solidFill>
                <a:latin typeface="Book Antiqua" pitchFamily="18" charset="0"/>
              </a:rPr>
              <a:t>Игры с мелкими предметами (мозаика, конструктор </a:t>
            </a:r>
            <a:r>
              <a:rPr lang="en-US" sz="2000" b="1" dirty="0" smtClean="0">
                <a:solidFill>
                  <a:srgbClr val="002060"/>
                </a:solidFill>
                <a:latin typeface="Book Antiqua" pitchFamily="18" charset="0"/>
              </a:rPr>
              <a:t>Lego</a:t>
            </a:r>
            <a:r>
              <a:rPr lang="ru-RU" sz="2000" b="1" dirty="0" smtClean="0">
                <a:solidFill>
                  <a:srgbClr val="002060"/>
                </a:solidFill>
                <a:latin typeface="Book Antiqua" pitchFamily="18" charset="0"/>
              </a:rPr>
              <a:t> и другие) давать детям и только в присутствии взрослого.</a:t>
            </a:r>
            <a:endParaRPr lang="ru-RU" sz="2000" b="1" dirty="0">
              <a:solidFill>
                <a:srgbClr val="002060"/>
              </a:solidFill>
              <a:latin typeface="Book Antiqua" pitchFamily="18" charset="0"/>
            </a:endParaRPr>
          </a:p>
        </p:txBody>
      </p:sp>
      <p:sp>
        <p:nvSpPr>
          <p:cNvPr id="3" name="Прямоугольник 2"/>
          <p:cNvSpPr/>
          <p:nvPr/>
        </p:nvSpPr>
        <p:spPr>
          <a:xfrm>
            <a:off x="2214546" y="500042"/>
            <a:ext cx="4572000" cy="1384995"/>
          </a:xfrm>
          <a:prstGeom prst="rect">
            <a:avLst/>
          </a:prstGeom>
        </p:spPr>
        <p:txBody>
          <a:bodyPr>
            <a:spAutoFit/>
          </a:bodyPr>
          <a:lstStyle/>
          <a:p>
            <a:pPr algn="ctr"/>
            <a:r>
              <a:rPr lang="ru-RU" sz="2800" b="1" dirty="0" smtClean="0">
                <a:solidFill>
                  <a:srgbClr val="FF0000"/>
                </a:solidFill>
                <a:latin typeface="Arial Black" pitchFamily="34" charset="0"/>
              </a:rPr>
              <a:t>Как избежать удушья от мелких предметов?</a:t>
            </a:r>
            <a:endParaRPr lang="ru-RU" sz="28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Ojog.jpg"/>
          <p:cNvPicPr>
            <a:picLocks noChangeAspect="1"/>
          </p:cNvPicPr>
          <p:nvPr/>
        </p:nvPicPr>
        <p:blipFill>
          <a:blip r:embed="rId3"/>
          <a:stretch>
            <a:fillRect/>
          </a:stretch>
        </p:blipFill>
        <p:spPr>
          <a:xfrm>
            <a:off x="1500166" y="2238374"/>
            <a:ext cx="6000792" cy="4619626"/>
          </a:xfrm>
          <a:prstGeom prst="rect">
            <a:avLst/>
          </a:prstGeom>
        </p:spPr>
      </p:pic>
      <p:sp>
        <p:nvSpPr>
          <p:cNvPr id="3" name="Заголовок 2"/>
          <p:cNvSpPr>
            <a:spLocks noGrp="1"/>
          </p:cNvSpPr>
          <p:nvPr>
            <p:ph type="title"/>
          </p:nvPr>
        </p:nvSpPr>
        <p:spPr>
          <a:xfrm>
            <a:off x="457200" y="274638"/>
            <a:ext cx="8229600" cy="1582726"/>
          </a:xfrm>
        </p:spPr>
        <p:txBody>
          <a:bodyPr>
            <a:normAutofit/>
          </a:bodyPr>
          <a:lstStyle/>
          <a:p>
            <a:r>
              <a:rPr lang="ru-RU" sz="2800" b="1" dirty="0" smtClean="0">
                <a:solidFill>
                  <a:srgbClr val="FF0000"/>
                </a:solidFill>
              </a:rPr>
              <a:t>Первая помощь </a:t>
            </a:r>
            <a:br>
              <a:rPr lang="ru-RU" sz="2800" b="1" dirty="0" smtClean="0">
                <a:solidFill>
                  <a:srgbClr val="FF0000"/>
                </a:solidFill>
              </a:rPr>
            </a:br>
            <a:r>
              <a:rPr lang="ru-RU" sz="2800" b="1" dirty="0" smtClean="0">
                <a:solidFill>
                  <a:srgbClr val="FF0000"/>
                </a:solidFill>
              </a:rPr>
              <a:t>при глотании инородного тела</a:t>
            </a:r>
            <a:endParaRPr lang="ru-RU" sz="28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14744" y="856357"/>
            <a:ext cx="5286412" cy="6001643"/>
          </a:xfrm>
          <a:prstGeom prst="rect">
            <a:avLst/>
          </a:prstGeom>
        </p:spPr>
        <p:txBody>
          <a:bodyPr wrap="square">
            <a:spAutoFit/>
          </a:bodyPr>
          <a:lstStyle/>
          <a:p>
            <a:pPr indent="457200" algn="just"/>
            <a:r>
              <a:rPr lang="ru-RU" sz="1600" b="1" dirty="0" smtClean="0">
                <a:solidFill>
                  <a:srgbClr val="002060"/>
                </a:solidFill>
              </a:rPr>
              <a:t>разнообразны, но главным и самым надежным из них является постоянное беспокойство взрослых о безопасности детей дома. </a:t>
            </a:r>
          </a:p>
          <a:p>
            <a:pPr indent="457200" algn="just"/>
            <a:r>
              <a:rPr lang="ru-RU" sz="1600" b="1" dirty="0" smtClean="0">
                <a:solidFill>
                  <a:srgbClr val="002060"/>
                </a:solidFill>
              </a:rPr>
              <a:t>Старшие систематически должны воспитывать в детях осмотрительность и осторожность, особенно при обращении с огнем и опасными приборами. Нужно предостерегать детей от озорства на балконах, лестницах, деревьях. Вместе с тем родители ни в коем случае не должны запрещать детям играть в подвижные игры, сковывать их непрерывными запретами и ограничениями: все нужно делать умеренно, чтобы не оскорбить и не унизить ребенка. </a:t>
            </a:r>
          </a:p>
          <a:p>
            <a:pPr indent="457200" algn="just"/>
            <a:r>
              <a:rPr lang="ru-RU" sz="1600" b="1" dirty="0" smtClean="0">
                <a:solidFill>
                  <a:srgbClr val="002060"/>
                </a:solidFill>
              </a:rPr>
              <a:t>С малышами нужно быть постоянно настороже, устранять с их пути опасные предметы. Помогут родителям в этом удачно подобранная литература, кинофильмы, телепередачи. В профилактике детского травматизма большую роль играют учителя, воспитатели, работники городских и районных санитарно-эпидемических станций, жилищных управлений. Они осуществляют постоянный присмотр за состоянием территории жилищных массивов, школьных и дошкольных заведений, за соблюдением правил безопасности при проведении ремонтных и строительных работ.</a:t>
            </a:r>
            <a:endParaRPr lang="ru-RU" sz="1600" b="1" dirty="0">
              <a:solidFill>
                <a:srgbClr val="002060"/>
              </a:solidFill>
            </a:endParaRPr>
          </a:p>
        </p:txBody>
      </p:sp>
      <p:sp>
        <p:nvSpPr>
          <p:cNvPr id="3" name="Прямоугольник 2"/>
          <p:cNvSpPr/>
          <p:nvPr/>
        </p:nvSpPr>
        <p:spPr>
          <a:xfrm>
            <a:off x="4071934" y="0"/>
            <a:ext cx="4429156" cy="830997"/>
          </a:xfrm>
          <a:prstGeom prst="rect">
            <a:avLst/>
          </a:prstGeom>
        </p:spPr>
        <p:txBody>
          <a:bodyPr wrap="square">
            <a:spAutoFit/>
          </a:bodyPr>
          <a:lstStyle/>
          <a:p>
            <a:pPr algn="ctr"/>
            <a:r>
              <a:rPr lang="ru-RU" sz="2400" b="1" dirty="0" smtClean="0">
                <a:solidFill>
                  <a:srgbClr val="FF0000"/>
                </a:solidFill>
              </a:rPr>
              <a:t>Принципы предотвращения </a:t>
            </a:r>
          </a:p>
          <a:p>
            <a:pPr algn="ctr"/>
            <a:r>
              <a:rPr lang="ru-RU" sz="2400" b="1" dirty="0" smtClean="0">
                <a:solidFill>
                  <a:srgbClr val="FF0000"/>
                </a:solidFill>
              </a:rPr>
              <a:t>бытового травматизма</a:t>
            </a:r>
          </a:p>
        </p:txBody>
      </p:sp>
      <p:pic>
        <p:nvPicPr>
          <p:cNvPr id="5" name="Рисунок 4" descr="sm.jpg"/>
          <p:cNvPicPr>
            <a:picLocks noChangeAspect="1"/>
          </p:cNvPicPr>
          <p:nvPr/>
        </p:nvPicPr>
        <p:blipFill>
          <a:blip r:embed="rId3"/>
          <a:stretch>
            <a:fillRect/>
          </a:stretch>
        </p:blipFill>
        <p:spPr>
          <a:xfrm>
            <a:off x="71406" y="0"/>
            <a:ext cx="3571876" cy="3571876"/>
          </a:xfrm>
          <a:prstGeom prst="ellipse">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a:stretch>
        </a:blipFill>
        <a:effectLst/>
      </p:bgPr>
    </p:bg>
    <p:spTree>
      <p:nvGrpSpPr>
        <p:cNvPr id="1" name=""/>
        <p:cNvGrpSpPr/>
        <p:nvPr/>
      </p:nvGrpSpPr>
      <p:grpSpPr>
        <a:xfrm>
          <a:off x="0" y="0"/>
          <a:ext cx="0" cy="0"/>
          <a:chOff x="0" y="0"/>
          <a:chExt cx="0" cy="0"/>
        </a:xfrm>
      </p:grpSpPr>
      <p:pic>
        <p:nvPicPr>
          <p:cNvPr id="3" name="Рисунок 2" descr="скачанные файлы (9).jpg"/>
          <p:cNvPicPr>
            <a:picLocks noChangeAspect="1"/>
          </p:cNvPicPr>
          <p:nvPr/>
        </p:nvPicPr>
        <p:blipFill>
          <a:blip r:embed="rId3"/>
          <a:stretch>
            <a:fillRect/>
          </a:stretch>
        </p:blipFill>
        <p:spPr>
          <a:xfrm>
            <a:off x="5364088" y="4414518"/>
            <a:ext cx="3032538" cy="2073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images (27).jpg"/>
          <p:cNvPicPr>
            <a:picLocks noChangeAspect="1"/>
          </p:cNvPicPr>
          <p:nvPr/>
        </p:nvPicPr>
        <p:blipFill>
          <a:blip r:embed="rId4"/>
          <a:stretch>
            <a:fillRect/>
          </a:stretch>
        </p:blipFill>
        <p:spPr>
          <a:xfrm>
            <a:off x="500034" y="428604"/>
            <a:ext cx="2732239" cy="35245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571868" y="0"/>
            <a:ext cx="5429288" cy="4555093"/>
          </a:xfrm>
          <a:prstGeom prst="rect">
            <a:avLst/>
          </a:prstGeom>
        </p:spPr>
        <p:txBody>
          <a:bodyPr wrap="square">
            <a:spAutoFit/>
          </a:bodyPr>
          <a:lstStyle/>
          <a:p>
            <a:pPr algn="ctr"/>
            <a:r>
              <a:rPr lang="ru-RU" b="1" dirty="0">
                <a:solidFill>
                  <a:srgbClr val="FF0000"/>
                </a:solidFill>
                <a:latin typeface="+mj-lt"/>
              </a:rPr>
              <a:t>Уличный травматизм.</a:t>
            </a:r>
            <a:endParaRPr lang="ru-RU" dirty="0">
              <a:solidFill>
                <a:srgbClr val="FF0000"/>
              </a:solidFill>
              <a:latin typeface="+mj-lt"/>
            </a:endParaRPr>
          </a:p>
          <a:p>
            <a:pPr indent="457200" algn="just"/>
            <a:r>
              <a:rPr lang="ru-RU" sz="1600" b="1" dirty="0" smtClean="0">
                <a:solidFill>
                  <a:srgbClr val="FF0000"/>
                </a:solidFill>
              </a:rPr>
              <a:t>Уличный травматизм</a:t>
            </a:r>
            <a:r>
              <a:rPr lang="ru-RU" sz="1600" dirty="0"/>
              <a:t> </a:t>
            </a:r>
            <a:r>
              <a:rPr lang="ru-RU" sz="1600" b="1" dirty="0">
                <a:solidFill>
                  <a:srgbClr val="002060"/>
                </a:solidFill>
              </a:rPr>
              <a:t>по своему характеру очень близок к бытовому. Это повреждения, которые испытывают на улице. Главными причинами уличного травматизма являются недоработки работников </a:t>
            </a:r>
            <a:r>
              <a:rPr lang="ru-RU" sz="1600" b="1" dirty="0" smtClean="0">
                <a:solidFill>
                  <a:srgbClr val="002060"/>
                </a:solidFill>
              </a:rPr>
              <a:t>жилищных, </a:t>
            </a:r>
            <a:r>
              <a:rPr lang="ru-RU" sz="1600" b="1" dirty="0">
                <a:solidFill>
                  <a:srgbClr val="002060"/>
                </a:solidFill>
              </a:rPr>
              <a:t>строительных организаций. Это неисправные балконы, </a:t>
            </a:r>
            <a:r>
              <a:rPr lang="ru-RU" sz="1600" b="1" dirty="0" err="1">
                <a:solidFill>
                  <a:srgbClr val="002060"/>
                </a:solidFill>
              </a:rPr>
              <a:t>неогражденные</a:t>
            </a:r>
            <a:r>
              <a:rPr lang="ru-RU" sz="1600" b="1" dirty="0">
                <a:solidFill>
                  <a:srgbClr val="002060"/>
                </a:solidFill>
              </a:rPr>
              <a:t> канавы, отворенные люки и тому подобное. Зимой особенно опасны большие сосульки, которые свисают с крыш домов, во время гололеда - не посыпанные песком или солью тротуары</a:t>
            </a:r>
            <a:r>
              <a:rPr lang="ru-RU" sz="1600" b="1" dirty="0" smtClean="0">
                <a:solidFill>
                  <a:srgbClr val="002060"/>
                </a:solidFill>
              </a:rPr>
              <a:t>.</a:t>
            </a:r>
            <a:endParaRPr lang="ru-RU" sz="1600" b="1" dirty="0">
              <a:solidFill>
                <a:srgbClr val="002060"/>
              </a:solidFill>
            </a:endParaRPr>
          </a:p>
          <a:p>
            <a:pPr indent="457200" algn="just"/>
            <a:r>
              <a:rPr lang="ru-RU" sz="1600" b="1" dirty="0">
                <a:solidFill>
                  <a:srgbClr val="FF0000"/>
                </a:solidFill>
              </a:rPr>
              <a:t>Дорожно-транспортные происшествия.</a:t>
            </a:r>
          </a:p>
          <a:p>
            <a:pPr indent="457200" algn="just"/>
            <a:r>
              <a:rPr lang="ru-RU" sz="1600" b="1" dirty="0" smtClean="0">
                <a:solidFill>
                  <a:srgbClr val="002060"/>
                </a:solidFill>
              </a:rPr>
              <a:t>Наивысший </a:t>
            </a:r>
            <a:r>
              <a:rPr lang="ru-RU" sz="1600" b="1" dirty="0">
                <a:solidFill>
                  <a:srgbClr val="002060"/>
                </a:solidFill>
              </a:rPr>
              <a:t>процент смертности после полученных травм от автомашин, автобусов, троллейбусов, поездов и других видов транспорта. Главными причинами является отсутствие присмотра за детьми на улице, а также в часы досуга. Приводит к этому незнание детьми правил уличного движения, нарушение правил пользования транспортом</a:t>
            </a:r>
            <a:r>
              <a:rPr lang="ru-RU" sz="1400" b="1" dirty="0" smtClean="0">
                <a:solidFill>
                  <a:srgbClr val="002060"/>
                </a:solidFill>
              </a:rPr>
              <a:t>.</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4500570"/>
            <a:ext cx="4714908" cy="2031325"/>
          </a:xfrm>
          <a:prstGeom prst="rect">
            <a:avLst/>
          </a:prstGeom>
        </p:spPr>
        <p:txBody>
          <a:bodyPr wrap="square">
            <a:spAutoFit/>
          </a:bodyPr>
          <a:lstStyle/>
          <a:p>
            <a:pPr indent="457200" algn="just"/>
            <a:r>
              <a:rPr lang="ru-RU" b="1" dirty="0" smtClean="0">
                <a:solidFill>
                  <a:srgbClr val="002060"/>
                </a:solidFill>
              </a:rPr>
              <a:t>В профилактике детского травматизма взрослые должны постоянно учитывать особенности развития и поведения ребенка дошкольного возраста. Родители должны как можно раньше начинать формирование у ребенка навыков безопасного поведения, травматологической настороженности</a:t>
            </a:r>
            <a:r>
              <a:rPr lang="ru-RU" dirty="0" smtClean="0"/>
              <a:t>.</a:t>
            </a:r>
            <a:endParaRPr lang="ru-RU" dirty="0"/>
          </a:p>
        </p:txBody>
      </p:sp>
      <p:sp>
        <p:nvSpPr>
          <p:cNvPr id="3" name="Прямоугольник 2"/>
          <p:cNvSpPr/>
          <p:nvPr/>
        </p:nvSpPr>
        <p:spPr>
          <a:xfrm>
            <a:off x="1643042" y="428604"/>
            <a:ext cx="6357982" cy="1077218"/>
          </a:xfrm>
          <a:prstGeom prst="rect">
            <a:avLst/>
          </a:prstGeom>
        </p:spPr>
        <p:txBody>
          <a:bodyPr wrap="square">
            <a:spAutoFit/>
          </a:bodyPr>
          <a:lstStyle/>
          <a:p>
            <a:pPr algn="ctr"/>
            <a:r>
              <a:rPr lang="ru-RU" sz="3200" b="1" dirty="0" smtClean="0">
                <a:solidFill>
                  <a:srgbClr val="FF0000"/>
                </a:solidFill>
                <a:latin typeface="Bookman Old Style" pitchFamily="18" charset="0"/>
              </a:rPr>
              <a:t>Дорожно-транспортный </a:t>
            </a:r>
          </a:p>
          <a:p>
            <a:pPr algn="ctr"/>
            <a:r>
              <a:rPr lang="ru-RU" sz="3200" b="1" dirty="0" smtClean="0">
                <a:solidFill>
                  <a:srgbClr val="FF0000"/>
                </a:solidFill>
                <a:latin typeface="Bookman Old Style" pitchFamily="18" charset="0"/>
              </a:rPr>
              <a:t>детский травматизм</a:t>
            </a:r>
            <a:endParaRPr lang="ru-RU" sz="3200" dirty="0">
              <a:latin typeface="Bookman Old Style" pitchFamily="18" charset="0"/>
            </a:endParaRPr>
          </a:p>
        </p:txBody>
      </p:sp>
      <p:pic>
        <p:nvPicPr>
          <p:cNvPr id="4" name="Рисунок 3" descr="images (28).jpg"/>
          <p:cNvPicPr>
            <a:picLocks noChangeAspect="1"/>
          </p:cNvPicPr>
          <p:nvPr/>
        </p:nvPicPr>
        <p:blipFill>
          <a:blip r:embed="rId3"/>
          <a:stretch>
            <a:fillRect/>
          </a:stretch>
        </p:blipFill>
        <p:spPr>
          <a:xfrm>
            <a:off x="5429256" y="4500570"/>
            <a:ext cx="3113213"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3286116" y="1643050"/>
            <a:ext cx="5572148" cy="2846791"/>
          </a:xfrm>
          <a:prstGeom prst="rect">
            <a:avLst/>
          </a:prstGeom>
        </p:spPr>
        <p:txBody>
          <a:bodyPr wrap="square">
            <a:spAutoFit/>
          </a:bodyPr>
          <a:lstStyle/>
          <a:p>
            <a:pPr indent="457200" algn="just"/>
            <a:r>
              <a:rPr lang="ru-RU" b="1" dirty="0" smtClean="0">
                <a:solidFill>
                  <a:srgbClr val="002060"/>
                </a:solidFill>
              </a:rPr>
              <a:t>Взрослым ни на мгновение нельзя забывать, что дети склонны подражать им. Если ребенок видит, что старшие нарушают правила уличного движения, легкомысленно относятся к общепринятым рекомендациям, то от ребенка напрасно требовать чего-то другого, потому что ребенок прежде всего берет пример с взрослых. Лишь совместные усилия родителей, работников общественных организаций смогут обеспечить позитивный эффект в борьбе с </a:t>
            </a:r>
            <a:r>
              <a:rPr lang="ru-RU" b="1" dirty="0" smtClean="0">
                <a:solidFill>
                  <a:srgbClr val="FF0000"/>
                </a:solidFill>
              </a:rPr>
              <a:t>транспортным травматизмом.</a:t>
            </a:r>
          </a:p>
        </p:txBody>
      </p:sp>
      <p:pic>
        <p:nvPicPr>
          <p:cNvPr id="7" name="Рисунок 6" descr="images (27).jpg"/>
          <p:cNvPicPr>
            <a:picLocks noChangeAspect="1"/>
          </p:cNvPicPr>
          <p:nvPr/>
        </p:nvPicPr>
        <p:blipFill>
          <a:blip r:embed="rId4"/>
          <a:stretch>
            <a:fillRect/>
          </a:stretch>
        </p:blipFill>
        <p:spPr>
          <a:xfrm>
            <a:off x="357158" y="1428736"/>
            <a:ext cx="2897664" cy="2936646"/>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png"/>
          <p:cNvPicPr>
            <a:picLocks noChangeAspect="1"/>
          </p:cNvPicPr>
          <p:nvPr/>
        </p:nvPicPr>
        <p:blipFill>
          <a:blip r:embed="rId3"/>
          <a:stretch>
            <a:fillRect/>
          </a:stretch>
        </p:blipFill>
        <p:spPr>
          <a:xfrm>
            <a:off x="3428992" y="214290"/>
            <a:ext cx="1528760" cy="1961137"/>
          </a:xfrm>
          <a:prstGeom prst="rect">
            <a:avLst/>
          </a:prstGeom>
        </p:spPr>
      </p:pic>
      <p:sp>
        <p:nvSpPr>
          <p:cNvPr id="2" name="Прямоугольник 1"/>
          <p:cNvSpPr/>
          <p:nvPr/>
        </p:nvSpPr>
        <p:spPr>
          <a:xfrm>
            <a:off x="1500166" y="2149019"/>
            <a:ext cx="5929354" cy="4708981"/>
          </a:xfrm>
          <a:prstGeom prst="rect">
            <a:avLst/>
          </a:prstGeom>
        </p:spPr>
        <p:txBody>
          <a:bodyPr wrap="square">
            <a:spAutoFit/>
          </a:bodyPr>
          <a:lstStyle/>
          <a:p>
            <a:pPr indent="457200" algn="just"/>
            <a:r>
              <a:rPr lang="ru-RU" sz="2000" dirty="0" smtClean="0">
                <a:solidFill>
                  <a:srgbClr val="FF0000"/>
                </a:solidFill>
              </a:rPr>
              <a:t> </a:t>
            </a:r>
            <a:r>
              <a:rPr lang="ru-RU" sz="2000" b="1" dirty="0" smtClean="0">
                <a:solidFill>
                  <a:srgbClr val="002060"/>
                </a:solidFill>
              </a:rPr>
              <a:t>В предупреждении травм у детей существенное значение имеет уровень физического развития ребенка. Хорошо физически развитые дети, ловкие, с хорошей координацией движений редко получают травмы. </a:t>
            </a:r>
          </a:p>
          <a:p>
            <a:pPr indent="457200" algn="just"/>
            <a:r>
              <a:rPr lang="ru-RU" sz="2000" b="1" dirty="0" smtClean="0">
                <a:solidFill>
                  <a:srgbClr val="002060"/>
                </a:solidFill>
              </a:rPr>
              <a:t>Следовательно, занятия физическими упражнениями, подвижными играми, спортивными развлечениями являются не только средством укрепления здоровья ребенка, но и одной из мер профилактики травматизма.</a:t>
            </a:r>
          </a:p>
          <a:p>
            <a:pPr indent="457200" algn="just"/>
            <a:r>
              <a:rPr lang="ru-RU" sz="2000" b="1" dirty="0" smtClean="0">
                <a:solidFill>
                  <a:srgbClr val="002060"/>
                </a:solidFill>
              </a:rPr>
              <a:t>Прививать детям навыки правильного поведения на улицах и дорогах, с растениями и животными, с незнакомыми людьми, вырабатывать у них психологическую устойчивость поведения в опасных ситуациях</a:t>
            </a:r>
            <a:r>
              <a:rPr lang="ru-RU" sz="2000" b="1" dirty="0" smtClean="0">
                <a:solidFill>
                  <a:srgbClr val="FF0000"/>
                </a:solidFill>
              </a:rPr>
              <a:t>.</a:t>
            </a:r>
            <a:endParaRPr lang="ru-RU" sz="20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00364" y="214289"/>
            <a:ext cx="6072230" cy="6186309"/>
          </a:xfrm>
          <a:prstGeom prst="rect">
            <a:avLst/>
          </a:prstGeom>
        </p:spPr>
        <p:txBody>
          <a:bodyPr wrap="square">
            <a:spAutoFit/>
          </a:bodyPr>
          <a:lstStyle/>
          <a:p>
            <a:pPr indent="457200" algn="just"/>
            <a:r>
              <a:rPr lang="ru-RU" b="1" dirty="0" smtClean="0">
                <a:solidFill>
                  <a:srgbClr val="FF0000"/>
                </a:solidFill>
                <a:latin typeface="+mj-lt"/>
              </a:rPr>
              <a:t>Самая опасная машина - стоящая</a:t>
            </a:r>
            <a:r>
              <a:rPr lang="ru-RU" dirty="0" smtClean="0"/>
              <a:t>: </a:t>
            </a:r>
            <a:r>
              <a:rPr lang="ru-RU" b="1" dirty="0" smtClean="0">
                <a:solidFill>
                  <a:srgbClr val="002060"/>
                </a:solidFill>
              </a:rPr>
              <a:t>ребенок считает, что если опасности не видно, значит, ее нет. Но, выходя из-за такой машины на проезжую часть, ребенок может попасть под колеса другой машины.</a:t>
            </a:r>
          </a:p>
          <a:p>
            <a:pPr indent="457200" algn="just"/>
            <a:r>
              <a:rPr lang="ru-RU" b="1" dirty="0" smtClean="0">
                <a:solidFill>
                  <a:srgbClr val="FF0000"/>
                </a:solidFill>
                <a:latin typeface="+mj-lt"/>
              </a:rPr>
              <a:t>Дети должны знать и соблюдать следующие правила, когда переходят дорогу</a:t>
            </a:r>
            <a:r>
              <a:rPr lang="ru-RU" b="1" dirty="0" smtClean="0">
                <a:solidFill>
                  <a:srgbClr val="FF0000"/>
                </a:solidFill>
              </a:rPr>
              <a:t>:</a:t>
            </a:r>
          </a:p>
          <a:p>
            <a:pPr indent="457200" algn="just">
              <a:buFontTx/>
              <a:buChar char="-"/>
            </a:pPr>
            <a:r>
              <a:rPr lang="ru-RU" b="1" dirty="0" smtClean="0">
                <a:solidFill>
                  <a:srgbClr val="002060"/>
                </a:solidFill>
              </a:rPr>
              <a:t>остановиться на обочине;</a:t>
            </a:r>
          </a:p>
          <a:p>
            <a:pPr indent="457200" algn="just">
              <a:buFontTx/>
              <a:buChar char="-"/>
            </a:pPr>
            <a:r>
              <a:rPr lang="ru-RU" b="1" dirty="0" smtClean="0">
                <a:solidFill>
                  <a:srgbClr val="002060"/>
                </a:solidFill>
              </a:rPr>
              <a:t>посмотреть в обе стороны;</a:t>
            </a:r>
          </a:p>
          <a:p>
            <a:pPr indent="457200" algn="just">
              <a:buFontTx/>
              <a:buChar char="-"/>
            </a:pPr>
            <a:r>
              <a:rPr lang="ru-RU" b="1" dirty="0" smtClean="0">
                <a:solidFill>
                  <a:srgbClr val="002060"/>
                </a:solidFill>
              </a:rPr>
              <a:t>перед тем как переходить дорогу, убедиться, что машин или других транспортных средств на дороге нет;</a:t>
            </a:r>
          </a:p>
          <a:p>
            <a:pPr indent="457200" algn="just">
              <a:buFontTx/>
              <a:buChar char="-"/>
            </a:pPr>
            <a:r>
              <a:rPr lang="ru-RU" b="1" dirty="0" smtClean="0">
                <a:solidFill>
                  <a:srgbClr val="002060"/>
                </a:solidFill>
              </a:rPr>
              <a:t>переходя дорогу, держаться за руку взрослого или ребенка старшего возраста;</a:t>
            </a:r>
          </a:p>
          <a:p>
            <a:pPr indent="457200" algn="just">
              <a:buFontTx/>
              <a:buChar char="-"/>
            </a:pPr>
            <a:r>
              <a:rPr lang="ru-RU" b="1" dirty="0" smtClean="0">
                <a:solidFill>
                  <a:srgbClr val="002060"/>
                </a:solidFill>
              </a:rPr>
              <a:t>идти, но ни в коем случае не бежать;</a:t>
            </a:r>
            <a:br>
              <a:rPr lang="ru-RU" b="1" dirty="0" smtClean="0">
                <a:solidFill>
                  <a:srgbClr val="002060"/>
                </a:solidFill>
              </a:rPr>
            </a:br>
            <a:r>
              <a:rPr lang="ru-RU" b="1" dirty="0" smtClean="0">
                <a:solidFill>
                  <a:srgbClr val="002060"/>
                </a:solidFill>
              </a:rPr>
              <a:t>- переходить дорогу только в установленных местах на зеленый сигнал светофора;</a:t>
            </a:r>
          </a:p>
          <a:p>
            <a:pPr indent="457200" algn="just">
              <a:buFontTx/>
              <a:buChar char="-"/>
            </a:pPr>
            <a:r>
              <a:rPr lang="ru-RU" b="1" dirty="0" smtClean="0">
                <a:solidFill>
                  <a:srgbClr val="002060"/>
                </a:solidFill>
              </a:rPr>
              <a:t>на дорогу надо выходить спокойно, сосредоточенно, уверенно и так, чтобы водитель видел тебя;</a:t>
            </a:r>
          </a:p>
          <a:p>
            <a:pPr indent="457200" algn="just">
              <a:buFontTx/>
              <a:buChar char="-"/>
            </a:pPr>
            <a:r>
              <a:rPr lang="ru-RU" b="1" dirty="0" smtClean="0">
                <a:solidFill>
                  <a:srgbClr val="002060"/>
                </a:solidFill>
              </a:rPr>
              <a:t>переходить дорогу надо по перпендикуляру к оси, а не по диагонали;</a:t>
            </a:r>
          </a:p>
          <a:p>
            <a:pPr indent="457200" algn="just">
              <a:buFontTx/>
              <a:buChar char="-"/>
            </a:pPr>
            <a:r>
              <a:rPr lang="ru-RU" b="1" dirty="0" smtClean="0">
                <a:solidFill>
                  <a:srgbClr val="002060"/>
                </a:solidFill>
              </a:rPr>
              <a:t>если транспортный поток застал на середине дороги, следует остановиться и не паниковать;</a:t>
            </a:r>
          </a:p>
          <a:p>
            <a:pPr indent="457200" algn="just">
              <a:buFontTx/>
              <a:buChar char="-"/>
            </a:pPr>
            <a:r>
              <a:rPr lang="ru-RU" b="1" dirty="0" smtClean="0">
                <a:solidFill>
                  <a:srgbClr val="002060"/>
                </a:solidFill>
              </a:rPr>
              <a:t>детям нельзя играть возле дороги, особенно с мячом.</a:t>
            </a:r>
            <a:endParaRPr lang="ru-RU"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71604" y="2214554"/>
            <a:ext cx="5929354" cy="4401205"/>
          </a:xfrm>
          <a:prstGeom prst="rect">
            <a:avLst/>
          </a:prstGeom>
        </p:spPr>
        <p:txBody>
          <a:bodyPr wrap="square">
            <a:spAutoFit/>
          </a:bodyPr>
          <a:lstStyle/>
          <a:p>
            <a:pPr indent="457200" algn="just"/>
            <a:r>
              <a:rPr lang="ru-RU" sz="2800" b="1" dirty="0" smtClean="0">
                <a:solidFill>
                  <a:srgbClr val="002060"/>
                </a:solidFill>
                <a:latin typeface="Book Antiqua" pitchFamily="18" charset="0"/>
              </a:rPr>
              <a:t>Во избежание несчастных случаев детей нужно учить ходить по тротуарам лицом к автомобильному движению.</a:t>
            </a:r>
          </a:p>
          <a:p>
            <a:pPr indent="457200" algn="just"/>
            <a:r>
              <a:rPr lang="ru-RU" sz="2800" b="1" dirty="0" smtClean="0">
                <a:solidFill>
                  <a:srgbClr val="002060"/>
                </a:solidFill>
                <a:latin typeface="Book Antiqua" pitchFamily="18" charset="0"/>
              </a:rPr>
              <a:t>При перевозке ребенка в автомобиле, необходимо использовать специальное кресло и ремни безопасности, ребенка надо посадить сзади и справа</a:t>
            </a:r>
            <a:r>
              <a:rPr lang="ru-RU" dirty="0" smtClean="0"/>
              <a:t>.</a:t>
            </a:r>
            <a:endParaRPr lang="ru-RU" dirty="0"/>
          </a:p>
        </p:txBody>
      </p:sp>
      <p:sp>
        <p:nvSpPr>
          <p:cNvPr id="3" name="Заголовок 2"/>
          <p:cNvSpPr>
            <a:spLocks noGrp="1"/>
          </p:cNvSpPr>
          <p:nvPr>
            <p:ph type="title"/>
          </p:nvPr>
        </p:nvSpPr>
        <p:spPr>
          <a:xfrm>
            <a:off x="2071670" y="214290"/>
            <a:ext cx="4857784" cy="1725602"/>
          </a:xfrm>
        </p:spPr>
        <p:txBody>
          <a:bodyPr>
            <a:noAutofit/>
          </a:bodyPr>
          <a:lstStyle/>
          <a:p>
            <a:r>
              <a:rPr lang="ru-RU" sz="3200" b="1" dirty="0" smtClean="0">
                <a:solidFill>
                  <a:srgbClr val="FF0000"/>
                </a:solidFill>
              </a:rPr>
              <a:t>Профилактика </a:t>
            </a:r>
            <a:br>
              <a:rPr lang="ru-RU" sz="3200" b="1" dirty="0" smtClean="0">
                <a:solidFill>
                  <a:srgbClr val="FF0000"/>
                </a:solidFill>
              </a:rPr>
            </a:br>
            <a:r>
              <a:rPr lang="ru-RU" sz="3200" b="1" dirty="0" smtClean="0">
                <a:solidFill>
                  <a:srgbClr val="FF0000"/>
                </a:solidFill>
              </a:rPr>
              <a:t>дорожно-транспортного</a:t>
            </a:r>
            <a:br>
              <a:rPr lang="ru-RU" sz="3200" b="1" dirty="0" smtClean="0">
                <a:solidFill>
                  <a:srgbClr val="FF0000"/>
                </a:solidFill>
              </a:rPr>
            </a:br>
            <a:r>
              <a:rPr lang="ru-RU" sz="3200" b="1" dirty="0" smtClean="0">
                <a:solidFill>
                  <a:srgbClr val="FF0000"/>
                </a:solidFill>
              </a:rPr>
              <a:t>травматизма </a:t>
            </a:r>
            <a:endParaRPr lang="ru-RU" sz="3200"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descr="PDD.jpg"/>
          <p:cNvPicPr>
            <a:picLocks noChangeAspect="1"/>
          </p:cNvPicPr>
          <p:nvPr/>
        </p:nvPicPr>
        <p:blipFill>
          <a:blip r:embed="rId3"/>
          <a:stretch>
            <a:fillRect/>
          </a:stretch>
        </p:blipFill>
        <p:spPr>
          <a:xfrm>
            <a:off x="357158" y="142852"/>
            <a:ext cx="2505936" cy="3214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descr="pdd05.jpg"/>
          <p:cNvPicPr>
            <a:picLocks noChangeAspect="1"/>
          </p:cNvPicPr>
          <p:nvPr/>
        </p:nvPicPr>
        <p:blipFill>
          <a:blip r:embed="rId4"/>
          <a:stretch>
            <a:fillRect/>
          </a:stretch>
        </p:blipFill>
        <p:spPr>
          <a:xfrm>
            <a:off x="3786182" y="0"/>
            <a:ext cx="5014913" cy="6858000"/>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7158" y="142852"/>
            <a:ext cx="8501122" cy="1569660"/>
          </a:xfrm>
          <a:prstGeom prst="rect">
            <a:avLst/>
          </a:prstGeom>
        </p:spPr>
        <p:txBody>
          <a:bodyPr wrap="square">
            <a:spAutoFit/>
          </a:bodyPr>
          <a:lstStyle/>
          <a:p>
            <a:r>
              <a:rPr lang="ru-RU" sz="2400" b="1" dirty="0" smtClean="0">
                <a:solidFill>
                  <a:srgbClr val="FF0000"/>
                </a:solidFill>
                <a:latin typeface="Bookman Old Style" pitchFamily="18" charset="0"/>
              </a:rPr>
              <a:t>Виды детского травматизма</a:t>
            </a:r>
            <a:r>
              <a:rPr lang="ru-RU" sz="2400" dirty="0" smtClean="0">
                <a:latin typeface="Bookman Old Style" pitchFamily="18" charset="0"/>
              </a:rPr>
              <a:t>:</a:t>
            </a:r>
          </a:p>
          <a:p>
            <a:pPr>
              <a:buFont typeface="Wingdings" pitchFamily="2" charset="2"/>
              <a:buChar char="q"/>
            </a:pPr>
            <a:r>
              <a:rPr lang="ru-RU" sz="2400" b="1" dirty="0" smtClean="0">
                <a:latin typeface="Bookman Old Style" pitchFamily="18" charset="0"/>
              </a:rPr>
              <a:t>Бытовой, или домашний травматизм;</a:t>
            </a:r>
          </a:p>
          <a:p>
            <a:pPr>
              <a:buFont typeface="Wingdings" pitchFamily="2" charset="2"/>
              <a:buChar char="q"/>
            </a:pPr>
            <a:r>
              <a:rPr lang="ru-RU" sz="2400" b="1" dirty="0" smtClean="0">
                <a:latin typeface="Bookman Old Style" pitchFamily="18" charset="0"/>
              </a:rPr>
              <a:t>уличный;</a:t>
            </a:r>
          </a:p>
          <a:p>
            <a:pPr>
              <a:buFont typeface="Wingdings" pitchFamily="2" charset="2"/>
              <a:buChar char="q"/>
            </a:pPr>
            <a:r>
              <a:rPr lang="ru-RU" sz="2400" b="1" dirty="0" smtClean="0">
                <a:latin typeface="Bookman Old Style" pitchFamily="18" charset="0"/>
              </a:rPr>
              <a:t>спортивный;</a:t>
            </a:r>
            <a:endParaRPr lang="ru-RU" sz="2400" b="1" dirty="0">
              <a:latin typeface="Bookman Old Style" pitchFamily="18" charset="0"/>
            </a:endParaRPr>
          </a:p>
        </p:txBody>
      </p:sp>
      <p:pic>
        <p:nvPicPr>
          <p:cNvPr id="3" name="Рисунок 2" descr="скачанные файлы (2).jpg"/>
          <p:cNvPicPr>
            <a:picLocks noChangeAspect="1"/>
          </p:cNvPicPr>
          <p:nvPr/>
        </p:nvPicPr>
        <p:blipFill>
          <a:blip r:embed="rId3"/>
          <a:stretch>
            <a:fillRect/>
          </a:stretch>
        </p:blipFill>
        <p:spPr>
          <a:xfrm>
            <a:off x="2500298" y="1500174"/>
            <a:ext cx="6008838" cy="46444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74638"/>
            <a:ext cx="5900750" cy="725470"/>
          </a:xfrm>
        </p:spPr>
        <p:txBody>
          <a:bodyPr>
            <a:normAutofit fontScale="90000"/>
          </a:bodyPr>
          <a:lstStyle/>
          <a:p>
            <a:r>
              <a:rPr lang="ru-RU" b="1" dirty="0" smtClean="0">
                <a:solidFill>
                  <a:srgbClr val="FF0000"/>
                </a:solidFill>
              </a:rPr>
              <a:t>Спортивный травматизм</a:t>
            </a:r>
            <a:endParaRPr lang="ru-RU" b="1" dirty="0">
              <a:solidFill>
                <a:srgbClr val="FF0000"/>
              </a:solidFill>
            </a:endParaRPr>
          </a:p>
        </p:txBody>
      </p:sp>
      <p:sp>
        <p:nvSpPr>
          <p:cNvPr id="4" name="Прямоугольник 3"/>
          <p:cNvSpPr/>
          <p:nvPr/>
        </p:nvSpPr>
        <p:spPr>
          <a:xfrm>
            <a:off x="2143108" y="1000108"/>
            <a:ext cx="6858000" cy="5478423"/>
          </a:xfrm>
          <a:prstGeom prst="rect">
            <a:avLst/>
          </a:prstGeom>
        </p:spPr>
        <p:txBody>
          <a:bodyPr wrap="square">
            <a:spAutoFit/>
          </a:bodyPr>
          <a:lstStyle/>
          <a:p>
            <a:pPr indent="457200" algn="just"/>
            <a:r>
              <a:rPr lang="ru-RU" sz="1400" b="1" dirty="0" smtClean="0">
                <a:solidFill>
                  <a:srgbClr val="002060"/>
                </a:solidFill>
              </a:rPr>
              <a:t>Спортивный травматизм детей занимает примерно одну десятую часть. К сожалению, не всегда травмы оказываются совместимы с жизнью, либо же человек может остаться инвалидом на всю оставшуюся жизнь.</a:t>
            </a:r>
          </a:p>
          <a:p>
            <a:pPr indent="457200" algn="just"/>
            <a:r>
              <a:rPr lang="ru-RU" sz="1400" b="1" dirty="0" smtClean="0">
                <a:solidFill>
                  <a:srgbClr val="FF0000"/>
                </a:solidFill>
              </a:rPr>
              <a:t>Наиболее распространенные травмы при занятиях спортом:</a:t>
            </a:r>
          </a:p>
          <a:p>
            <a:pPr indent="457200" algn="just" fontAlgn="base"/>
            <a:r>
              <a:rPr lang="ru-RU" sz="1400" b="1" dirty="0" smtClean="0">
                <a:solidFill>
                  <a:srgbClr val="002060"/>
                </a:solidFill>
              </a:rPr>
              <a:t>Вывихи суставов.</a:t>
            </a:r>
          </a:p>
          <a:p>
            <a:pPr indent="457200" algn="just" fontAlgn="base"/>
            <a:r>
              <a:rPr lang="ru-RU" sz="1400" b="1" dirty="0" smtClean="0">
                <a:solidFill>
                  <a:srgbClr val="002060"/>
                </a:solidFill>
              </a:rPr>
              <a:t>Переломы костей.</a:t>
            </a:r>
          </a:p>
          <a:p>
            <a:pPr indent="457200" algn="just" fontAlgn="base"/>
            <a:r>
              <a:rPr lang="ru-RU" sz="1400" b="1" dirty="0" smtClean="0">
                <a:solidFill>
                  <a:srgbClr val="002060"/>
                </a:solidFill>
              </a:rPr>
              <a:t>Растяжения связок и мышц.</a:t>
            </a:r>
          </a:p>
          <a:p>
            <a:pPr indent="457200" algn="just" fontAlgn="base"/>
            <a:r>
              <a:rPr lang="ru-RU" sz="1400" b="1" dirty="0" smtClean="0">
                <a:solidFill>
                  <a:srgbClr val="002060"/>
                </a:solidFill>
              </a:rPr>
              <a:t>Ушибы различной степени тяжести.</a:t>
            </a:r>
          </a:p>
          <a:p>
            <a:pPr indent="457200" algn="just"/>
            <a:r>
              <a:rPr lang="ru-RU" sz="1400" b="1" dirty="0" smtClean="0">
                <a:solidFill>
                  <a:srgbClr val="002060"/>
                </a:solidFill>
              </a:rPr>
              <a:t>Среди наиболее </a:t>
            </a:r>
            <a:r>
              <a:rPr lang="ru-RU" sz="1400" b="1" dirty="0" err="1" smtClean="0">
                <a:solidFill>
                  <a:srgbClr val="002060"/>
                </a:solidFill>
              </a:rPr>
              <a:t>травмоопасных</a:t>
            </a:r>
            <a:r>
              <a:rPr lang="ru-RU" sz="1400" b="1" dirty="0" smtClean="0">
                <a:solidFill>
                  <a:srgbClr val="002060"/>
                </a:solidFill>
              </a:rPr>
              <a:t> видов спорта можно выделить акробатику, гимнастику, легкую атлетику и фигурное катание. Как ни странно это звучит, но боевые виды спорта, такие, как бокс или каратэ, являются менее  </a:t>
            </a:r>
            <a:r>
              <a:rPr lang="ru-RU" sz="1400" b="1" dirty="0" err="1" smtClean="0">
                <a:solidFill>
                  <a:srgbClr val="002060"/>
                </a:solidFill>
              </a:rPr>
              <a:t>травматичными</a:t>
            </a:r>
            <a:r>
              <a:rPr lang="ru-RU" sz="1400" b="1" dirty="0" smtClean="0">
                <a:solidFill>
                  <a:srgbClr val="002060"/>
                </a:solidFill>
              </a:rPr>
              <a:t> для детей, возможно, ввиду повышенной дисциплины на тренировках. Ведь чаще всего в получении детьми спортивных травм во время занятий виноваты тренеры. Именно они обязаны организовать тренировку таким образом, чтобы ребенок находился в безопасности.</a:t>
            </a:r>
          </a:p>
          <a:p>
            <a:pPr indent="457200" algn="just"/>
            <a:r>
              <a:rPr lang="ru-RU" sz="1400" b="1" dirty="0" smtClean="0">
                <a:solidFill>
                  <a:srgbClr val="FF0000"/>
                </a:solidFill>
              </a:rPr>
              <a:t>Самые распространенные причины спортивного травматизма:</a:t>
            </a:r>
          </a:p>
          <a:p>
            <a:pPr indent="457200" algn="just" fontAlgn="base"/>
            <a:r>
              <a:rPr lang="ru-RU" sz="1400" b="1" dirty="0" smtClean="0">
                <a:solidFill>
                  <a:srgbClr val="002060"/>
                </a:solidFill>
              </a:rPr>
              <a:t>Плохая организация работы тренера с детьми без учета их физической подготовки.</a:t>
            </a:r>
          </a:p>
          <a:p>
            <a:pPr indent="457200" algn="just" fontAlgn="base"/>
            <a:r>
              <a:rPr lang="ru-RU" sz="1400" b="1" dirty="0" smtClean="0">
                <a:solidFill>
                  <a:srgbClr val="002060"/>
                </a:solidFill>
              </a:rPr>
              <a:t>Не приспособленное для спортивных занятий место тренировки.</a:t>
            </a:r>
          </a:p>
          <a:p>
            <a:pPr indent="457200" algn="just" fontAlgn="base"/>
            <a:r>
              <a:rPr lang="ru-RU" sz="1400" b="1" dirty="0" smtClean="0">
                <a:solidFill>
                  <a:srgbClr val="002060"/>
                </a:solidFill>
              </a:rPr>
              <a:t>Нарушение дисциплины во время занятий спортом.</a:t>
            </a:r>
          </a:p>
          <a:p>
            <a:pPr indent="457200" algn="just" fontAlgn="base"/>
            <a:r>
              <a:rPr lang="ru-RU" sz="1400" b="1" dirty="0" smtClean="0">
                <a:solidFill>
                  <a:srgbClr val="002060"/>
                </a:solidFill>
              </a:rPr>
              <a:t>Отсутствие медицинского контроля за юными спортсменами.</a:t>
            </a:r>
          </a:p>
          <a:p>
            <a:pPr indent="457200" algn="just"/>
            <a:r>
              <a:rPr lang="ru-RU" sz="1400" b="1" dirty="0" smtClean="0">
                <a:solidFill>
                  <a:srgbClr val="002060"/>
                </a:solidFill>
              </a:rPr>
              <a:t>Дети очень любознательны, они хотят все попробовать, при этом инстинкт самосохранения у них еще не развит в такой степени, как у взрослых. Из-за этого и существует повышенная вероятность </a:t>
            </a:r>
            <a:r>
              <a:rPr lang="ru-RU" sz="1400" b="1" dirty="0" err="1" smtClean="0">
                <a:solidFill>
                  <a:srgbClr val="002060"/>
                </a:solidFill>
              </a:rPr>
              <a:t>травмирования</a:t>
            </a:r>
            <a:r>
              <a:rPr lang="ru-RU" sz="1400" b="1" dirty="0" smtClean="0">
                <a:solidFill>
                  <a:srgbClr val="002060"/>
                </a:solidFill>
              </a:rPr>
              <a:t>. Поэтому профилактика спортивного травматизма, в первую очередь, ложится на плечи родителей.</a:t>
            </a:r>
            <a:endParaRPr lang="ru-RU" sz="1400"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33).jpg"/>
          <p:cNvPicPr>
            <a:picLocks noChangeAspect="1"/>
          </p:cNvPicPr>
          <p:nvPr/>
        </p:nvPicPr>
        <p:blipFill>
          <a:blip r:embed="rId3"/>
          <a:stretch>
            <a:fillRect/>
          </a:stretch>
        </p:blipFill>
        <p:spPr>
          <a:xfrm>
            <a:off x="428596" y="1428736"/>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571472" y="0"/>
            <a:ext cx="8115328" cy="939784"/>
          </a:xfrm>
        </p:spPr>
        <p:txBody>
          <a:bodyPr>
            <a:normAutofit fontScale="90000"/>
          </a:bodyPr>
          <a:lstStyle/>
          <a:p>
            <a:r>
              <a:rPr lang="ru-RU" sz="3100" b="1" dirty="0" smtClean="0">
                <a:solidFill>
                  <a:srgbClr val="FF0000"/>
                </a:solidFill>
              </a:rPr>
              <a:t>Профилактика детского спортивного травматизма</a:t>
            </a:r>
            <a:endParaRPr lang="ru-RU" dirty="0"/>
          </a:p>
        </p:txBody>
      </p:sp>
      <p:sp>
        <p:nvSpPr>
          <p:cNvPr id="3" name="Прямоугольник 2"/>
          <p:cNvSpPr/>
          <p:nvPr/>
        </p:nvSpPr>
        <p:spPr>
          <a:xfrm>
            <a:off x="785786" y="4143380"/>
            <a:ext cx="7500990" cy="2554545"/>
          </a:xfrm>
          <a:prstGeom prst="rect">
            <a:avLst/>
          </a:prstGeom>
        </p:spPr>
        <p:txBody>
          <a:bodyPr wrap="square">
            <a:spAutoFit/>
          </a:bodyPr>
          <a:lstStyle/>
          <a:p>
            <a:pPr indent="457200" algn="just"/>
            <a:r>
              <a:rPr lang="ru-RU" sz="1600" dirty="0" smtClean="0"/>
              <a:t>Кроме того, если родители принимают решение отдать своего ребенка в спортивную секцию или школу, то они должны понимать, что для предупреждения спортивного травматизма на экипировке и форме для занятий экономить  нельзя. Хорошие качественные кроссовки или шлем способны снизить вероятность получения серьезных травм, даже если ребенок, например, упал и ударился.</a:t>
            </a:r>
          </a:p>
          <a:p>
            <a:pPr indent="457200" algn="just"/>
            <a:r>
              <a:rPr lang="ru-RU" sz="1600" dirty="0" smtClean="0"/>
              <a:t>И, несмотря на то, что о </a:t>
            </a:r>
            <a:r>
              <a:rPr lang="ru-RU" sz="1600" dirty="0" err="1" smtClean="0"/>
              <a:t>травмировании</a:t>
            </a:r>
            <a:r>
              <a:rPr lang="ru-RU" sz="1600" dirty="0" smtClean="0"/>
              <a:t> собственного ребенка думать чаще всего не хочется, но </a:t>
            </a:r>
            <a:r>
              <a:rPr lang="ru-RU" sz="1600" dirty="0" smtClean="0">
                <a:hlinkClick r:id="rId4"/>
              </a:rPr>
              <a:t>страховка от травм в спорте для детей</a:t>
            </a:r>
            <a:r>
              <a:rPr lang="ru-RU" sz="1600" dirty="0" smtClean="0"/>
              <a:t>, оформленная своевременно, поможет избежать многих проблем, если несчастный случай все же произошел. Ее оформление не займет много времени, но позволит получить квалифицированную медицинскую помощь в случае острой необходимости</a:t>
            </a:r>
            <a:endParaRPr lang="ru-RU" sz="1600" dirty="0"/>
          </a:p>
        </p:txBody>
      </p:sp>
      <p:sp>
        <p:nvSpPr>
          <p:cNvPr id="5" name="Прямоугольник 4"/>
          <p:cNvSpPr/>
          <p:nvPr/>
        </p:nvSpPr>
        <p:spPr>
          <a:xfrm>
            <a:off x="3071802" y="751344"/>
            <a:ext cx="5786478" cy="3293209"/>
          </a:xfrm>
          <a:prstGeom prst="rect">
            <a:avLst/>
          </a:prstGeom>
        </p:spPr>
        <p:txBody>
          <a:bodyPr wrap="square">
            <a:spAutoFit/>
          </a:bodyPr>
          <a:lstStyle/>
          <a:p>
            <a:pPr indent="457200" algn="just"/>
            <a:r>
              <a:rPr lang="ru-RU" sz="1600" dirty="0" smtClean="0"/>
              <a:t>Конечно же, предупредить всеми возможными способами получение травм легче, чем исправлять затем последствия травматизма.</a:t>
            </a:r>
          </a:p>
          <a:p>
            <a:pPr indent="457200" algn="just"/>
            <a:r>
              <a:rPr lang="ru-RU" sz="1600" dirty="0" smtClean="0"/>
              <a:t>Прежде всего следует начать с разговоров с детьми. Родители должны объяснить все возможные варианты получения травм в том или ином виде спорта, рассказать ребенку о вероятных последствиях и т.д. Отличным вариантом станет приведение конкретных примеров из жизни спортсменов. После подобных лекций нелишним будет проверить знания ребенка, усвоил ли он информацию или нет. Обязательно следует рассказать ребенку, какими должны быть его действия, если несчастный случай все же произошел. Чем меньше юный спортсмен, тем большего контроля он требует.</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29058" y="0"/>
            <a:ext cx="5000660" cy="7201972"/>
          </a:xfrm>
          <a:prstGeom prst="rect">
            <a:avLst/>
          </a:prstGeom>
        </p:spPr>
        <p:txBody>
          <a:bodyPr wrap="square">
            <a:spAutoFit/>
          </a:bodyPr>
          <a:lstStyle/>
          <a:p>
            <a:pPr algn="ctr"/>
            <a:r>
              <a:rPr lang="ru-RU" sz="2800" b="1" dirty="0">
                <a:solidFill>
                  <a:srgbClr val="FF0000"/>
                </a:solidFill>
                <a:latin typeface="+mj-lt"/>
              </a:rPr>
              <a:t>Памятка для родителей и детей по предупреждению детского </a:t>
            </a:r>
            <a:r>
              <a:rPr lang="ru-RU" sz="2800" b="1" dirty="0" smtClean="0">
                <a:solidFill>
                  <a:srgbClr val="FF0000"/>
                </a:solidFill>
                <a:latin typeface="+mj-lt"/>
              </a:rPr>
              <a:t>травматизма</a:t>
            </a:r>
          </a:p>
          <a:p>
            <a:pPr algn="ctr"/>
            <a:endParaRPr lang="ru-RU" b="1" dirty="0">
              <a:solidFill>
                <a:srgbClr val="FF0000"/>
              </a:solidFill>
            </a:endParaRPr>
          </a:p>
          <a:p>
            <a:pPr algn="ctr"/>
            <a:r>
              <a:rPr lang="ru-RU" sz="2000" b="1" dirty="0">
                <a:solidFill>
                  <a:srgbClr val="FF0000"/>
                </a:solidFill>
                <a:latin typeface="Book Antiqua" pitchFamily="18" charset="0"/>
              </a:rPr>
              <a:t>Уважаемые </a:t>
            </a:r>
            <a:r>
              <a:rPr lang="ru-RU" sz="2000" b="1" dirty="0" smtClean="0">
                <a:solidFill>
                  <a:srgbClr val="FF0000"/>
                </a:solidFill>
                <a:latin typeface="Book Antiqua" pitchFamily="18" charset="0"/>
              </a:rPr>
              <a:t>родители!</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Жизнь </a:t>
            </a:r>
            <a:r>
              <a:rPr lang="ru-RU" sz="2000" dirty="0">
                <a:solidFill>
                  <a:srgbClr val="002060"/>
                </a:solidFill>
                <a:latin typeface="Book Antiqua" pitchFamily="18" charset="0"/>
              </a:rPr>
              <a:t>и здоровье детей - самое ценное для каждого человека и страны</a:t>
            </a:r>
            <a:r>
              <a:rPr lang="ru-RU" sz="2000" dirty="0" smtClean="0">
                <a:solidFill>
                  <a:srgbClr val="002060"/>
                </a:solidFill>
                <a:latin typeface="Book Antiqua" pitchFamily="18" charset="0"/>
              </a:rPr>
              <a:t>.</a:t>
            </a:r>
          </a:p>
          <a:p>
            <a:pPr algn="ctr"/>
            <a:endParaRPr lang="ru-RU" sz="2000" dirty="0" smtClean="0">
              <a:solidFill>
                <a:srgbClr val="002060"/>
              </a:solidFill>
              <a:latin typeface="Book Antiqua" pitchFamily="18" charset="0"/>
            </a:endParaRPr>
          </a:p>
          <a:p>
            <a:pPr algn="ctr"/>
            <a:r>
              <a:rPr lang="ru-RU" sz="2000" dirty="0" smtClean="0">
                <a:solidFill>
                  <a:srgbClr val="002060"/>
                </a:solidFill>
                <a:latin typeface="Book Antiqua" pitchFamily="18" charset="0"/>
              </a:rPr>
              <a:t>Сохранить здоровье ребенка задача каждого родителя. Обязанность родителей обучать детей основам профилактики травматизма. Важно при этом внушить им, что опасности можно избежать, если вести себя правильно. </a:t>
            </a: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
            </a:r>
            <a:br>
              <a:rPr lang="ru-RU" sz="2000" dirty="0">
                <a:solidFill>
                  <a:srgbClr val="002060"/>
                </a:solidFill>
                <a:latin typeface="Book Antiqua" pitchFamily="18" charset="0"/>
              </a:rPr>
            </a:br>
            <a:r>
              <a:rPr lang="ru-RU" sz="2000" dirty="0">
                <a:solidFill>
                  <a:srgbClr val="002060"/>
                </a:solidFill>
                <a:latin typeface="Book Antiqua" pitchFamily="18" charset="0"/>
              </a:rPr>
              <a:t>Не позволяйте несчастным случаям и травмам причинить вред Вашим детям</a:t>
            </a:r>
            <a:r>
              <a:rPr lang="ru-RU" sz="2000" dirty="0" smtClean="0">
                <a:solidFill>
                  <a:srgbClr val="002060"/>
                </a:solidFill>
                <a:latin typeface="Book Antiqua" pitchFamily="18" charset="0"/>
              </a:rPr>
              <a:t>. </a:t>
            </a:r>
          </a:p>
          <a:p>
            <a:pPr algn="ctr"/>
            <a:endParaRPr lang="ru-RU" sz="2000" dirty="0" smtClean="0">
              <a:solidFill>
                <a:srgbClr val="002060"/>
              </a:solidFill>
              <a:latin typeface="Book Antiqua" pitchFamily="18" charset="0"/>
            </a:endParaRPr>
          </a:p>
          <a:p>
            <a:pPr algn="ctr"/>
            <a:r>
              <a:rPr lang="ru-RU" sz="2000" b="1" dirty="0" smtClean="0">
                <a:solidFill>
                  <a:srgbClr val="FF0000"/>
                </a:solidFill>
                <a:latin typeface="Book Antiqua" pitchFamily="18" charset="0"/>
              </a:rPr>
              <a:t>Будьте </a:t>
            </a:r>
            <a:r>
              <a:rPr lang="ru-RU" sz="2000" b="1" dirty="0">
                <a:solidFill>
                  <a:srgbClr val="FF0000"/>
                </a:solidFill>
                <a:latin typeface="Book Antiqua" pitchFamily="18" charset="0"/>
              </a:rPr>
              <a:t>здоровы!!!</a:t>
            </a:r>
            <a:r>
              <a:rPr lang="ru-RU" sz="2000" dirty="0">
                <a:solidFill>
                  <a:srgbClr val="002060"/>
                </a:solidFill>
              </a:rPr>
              <a:t/>
            </a:r>
            <a:br>
              <a:rPr lang="ru-RU" sz="2000" dirty="0">
                <a:solidFill>
                  <a:srgbClr val="002060"/>
                </a:solidFill>
              </a:rPr>
            </a:br>
            <a:r>
              <a:rPr lang="ru-RU" sz="2000" dirty="0">
                <a:solidFill>
                  <a:srgbClr val="002060"/>
                </a:solidFill>
              </a:rPr>
              <a:t/>
            </a:r>
            <a:br>
              <a:rPr lang="ru-RU" sz="2000" dirty="0">
                <a:solidFill>
                  <a:srgbClr val="002060"/>
                </a:solidFill>
              </a:rPr>
            </a:br>
            <a:endParaRPr lang="ru-RU" sz="2000" dirty="0">
              <a:solidFill>
                <a:srgbClr val="002060"/>
              </a:solidFill>
            </a:endParaRPr>
          </a:p>
        </p:txBody>
      </p:sp>
      <p:pic>
        <p:nvPicPr>
          <p:cNvPr id="3" name="Рисунок 2" descr="d40a8df2_2.jpg"/>
          <p:cNvPicPr>
            <a:picLocks noChangeAspect="1"/>
          </p:cNvPicPr>
          <p:nvPr/>
        </p:nvPicPr>
        <p:blipFill>
          <a:blip r:embed="rId3" cstate="print"/>
          <a:stretch>
            <a:fillRect/>
          </a:stretch>
        </p:blipFill>
        <p:spPr>
          <a:xfrm>
            <a:off x="285720" y="285728"/>
            <a:ext cx="3472653" cy="3000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2">
                                            <p:txEl>
                                              <p:pRg st="2" end="2"/>
                                            </p:txEl>
                                          </p:spTgt>
                                        </p:tgtEl>
                                      </p:cBhvr>
                                    </p:animEffect>
                                    <p:animScale>
                                      <p:cBhvr>
                                        <p:cTn id="13" dur="250" autoRev="1" fill="hold"/>
                                        <p:tgtEl>
                                          <p:spTgt spid="2">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
                                            <p:txEl>
                                              <p:pRg st="8" end="8"/>
                                            </p:txEl>
                                          </p:spTgt>
                                        </p:tgtEl>
                                      </p:cBhvr>
                                    </p:animEffect>
                                    <p:animScale>
                                      <p:cBhvr>
                                        <p:cTn id="18"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 name="Рисунок 2" descr="Obezopaste.jpg"/>
          <p:cNvPicPr>
            <a:picLocks noChangeAspect="1"/>
          </p:cNvPicPr>
          <p:nvPr/>
        </p:nvPicPr>
        <p:blipFill>
          <a:blip r:embed="rId3"/>
          <a:stretch>
            <a:fillRect/>
          </a:stretch>
        </p:blipFill>
        <p:spPr>
          <a:xfrm>
            <a:off x="0" y="0"/>
            <a:ext cx="9144000" cy="5463540"/>
          </a:xfrm>
          <a:prstGeom prst="rect">
            <a:avLst/>
          </a:prstGeom>
        </p:spPr>
      </p:pic>
      <p:sp>
        <p:nvSpPr>
          <p:cNvPr id="2" name="Прямоугольник 1"/>
          <p:cNvSpPr/>
          <p:nvPr/>
        </p:nvSpPr>
        <p:spPr>
          <a:xfrm>
            <a:off x="1428728" y="5411450"/>
            <a:ext cx="6143668" cy="1446550"/>
          </a:xfrm>
          <a:prstGeom prst="rect">
            <a:avLst/>
          </a:prstGeom>
        </p:spPr>
        <p:txBody>
          <a:bodyPr wrap="square">
            <a:spAutoFit/>
          </a:bodyPr>
          <a:lstStyle/>
          <a:p>
            <a:pPr algn="ctr"/>
            <a:r>
              <a:rPr lang="ru-RU" sz="4400" b="1" dirty="0" smtClean="0">
                <a:solidFill>
                  <a:srgbClr val="FF0000"/>
                </a:solidFill>
                <a:latin typeface="Book Antiqua" pitchFamily="18" charset="0"/>
              </a:rPr>
              <a:t>Пусть наши дети будут в безопасности!</a:t>
            </a:r>
            <a:endParaRPr lang="ru-RU" sz="4400" b="1" dirty="0">
              <a:solidFill>
                <a:srgbClr val="FF000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1071546"/>
            <a:ext cx="4500594" cy="857248"/>
          </a:xfrm>
        </p:spPr>
        <p:txBody>
          <a:bodyPr>
            <a:normAutofit fontScale="90000"/>
          </a:bodyPr>
          <a:lstStyle/>
          <a:p>
            <a:r>
              <a:rPr lang="ru-RU" dirty="0" smtClean="0"/>
              <a:t/>
            </a:r>
            <a:br>
              <a:rPr lang="ru-RU" dirty="0" smtClean="0"/>
            </a:br>
            <a:r>
              <a:rPr lang="ru-RU" b="1" dirty="0" smtClean="0">
                <a:solidFill>
                  <a:schemeClr val="accent2">
                    <a:lumMod val="75000"/>
                  </a:schemeClr>
                </a:solidFill>
                <a:latin typeface="Book Antiqua" pitchFamily="18" charset="0"/>
              </a:rPr>
              <a:t>Благодарим за внимание!</a:t>
            </a:r>
            <a:endParaRPr lang="ru-RU" b="1" dirty="0">
              <a:solidFill>
                <a:schemeClr val="accent2">
                  <a:lumMod val="75000"/>
                </a:schemeClr>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4071942"/>
            <a:ext cx="8643998" cy="2308324"/>
          </a:xfrm>
          <a:prstGeom prst="rect">
            <a:avLst/>
          </a:prstGeom>
        </p:spPr>
        <p:txBody>
          <a:bodyPr wrap="square">
            <a:spAutoFit/>
          </a:bodyPr>
          <a:lstStyle/>
          <a:p>
            <a:pPr algn="ctr"/>
            <a:endParaRPr lang="ru-RU" b="1" dirty="0" smtClean="0">
              <a:solidFill>
                <a:srgbClr val="002060"/>
              </a:solidFill>
              <a:latin typeface="Bookman Old Style" pitchFamily="18" charset="0"/>
            </a:endParaRPr>
          </a:p>
          <a:p>
            <a:pPr algn="ctr"/>
            <a:endParaRPr lang="ru-RU" b="1" dirty="0" smtClean="0">
              <a:solidFill>
                <a:srgbClr val="002060"/>
              </a:solidFill>
              <a:latin typeface="Bookman Old Style" pitchFamily="18" charset="0"/>
            </a:endParaRPr>
          </a:p>
          <a:p>
            <a:pPr algn="ctr"/>
            <a:r>
              <a:rPr lang="ru-RU" sz="3600" b="1" dirty="0" smtClean="0">
                <a:solidFill>
                  <a:srgbClr val="7030A0"/>
                </a:solidFill>
                <a:latin typeface="Bookman Old Style" pitchFamily="18" charset="0"/>
              </a:rPr>
              <a:t>У детей 75% случаев повреждений приходится на бытовой травматизм</a:t>
            </a:r>
            <a:r>
              <a:rPr lang="ru-RU" sz="3600" dirty="0" smtClean="0">
                <a:solidFill>
                  <a:srgbClr val="FF0000"/>
                </a:solidFill>
              </a:rPr>
              <a:t>.</a:t>
            </a:r>
            <a:endParaRPr lang="ru-RU" sz="3600"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Рисунок 5" descr="sm_full (1).jpg"/>
          <p:cNvPicPr>
            <a:picLocks noChangeAspect="1"/>
          </p:cNvPicPr>
          <p:nvPr/>
        </p:nvPicPr>
        <p:blipFill>
          <a:blip r:embed="rId3"/>
          <a:stretch>
            <a:fillRect/>
          </a:stretch>
        </p:blipFill>
        <p:spPr>
          <a:xfrm>
            <a:off x="4614278" y="3645024"/>
            <a:ext cx="4315661"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Прямоугольник 1"/>
          <p:cNvSpPr/>
          <p:nvPr/>
        </p:nvSpPr>
        <p:spPr>
          <a:xfrm>
            <a:off x="3929058" y="142852"/>
            <a:ext cx="5143536" cy="3416320"/>
          </a:xfrm>
          <a:prstGeom prst="rect">
            <a:avLst/>
          </a:prstGeom>
        </p:spPr>
        <p:txBody>
          <a:bodyPr wrap="square">
            <a:spAutoFit/>
          </a:bodyPr>
          <a:lstStyle/>
          <a:p>
            <a:pPr algn="ctr"/>
            <a:r>
              <a:rPr lang="ru-RU" b="1" dirty="0" smtClean="0">
                <a:solidFill>
                  <a:srgbClr val="FF0000"/>
                </a:solidFill>
                <a:latin typeface="Book Antiqua" pitchFamily="18" charset="0"/>
              </a:rPr>
              <a:t>Бытовой Травматизм</a:t>
            </a:r>
          </a:p>
          <a:p>
            <a:r>
              <a:rPr lang="ru-RU" b="1" dirty="0" smtClean="0">
                <a:solidFill>
                  <a:srgbClr val="FF0000"/>
                </a:solidFill>
                <a:latin typeface="Book Antiqua" pitchFamily="18" charset="0"/>
              </a:rPr>
              <a:t>Причины </a:t>
            </a:r>
            <a:r>
              <a:rPr lang="ru-RU" b="1" dirty="0" smtClean="0">
                <a:solidFill>
                  <a:srgbClr val="002060"/>
                </a:solidFill>
                <a:latin typeface="Book Antiqua" pitchFamily="18" charset="0"/>
              </a:rPr>
              <a:t>разнообразны, и значительную роль при этом играет недостаточный присмотр взрослых. Такие, казалось бы на первый взгляд, пустяки, как оставленные в доступном для малышей месте иглы, гвозди, лезвия бритв, становятся причиной травм, а иногда и смерти. Это же касается и газовых плит, обнаженных проводов электросети, отворенных окон, лестницы. За свою неосторожность родители иногда достаточно дорого расплачиваются</a:t>
            </a:r>
            <a:r>
              <a:rPr lang="ru-RU" dirty="0" smtClean="0">
                <a:latin typeface="Book Antiqua" pitchFamily="18" charset="0"/>
              </a:rPr>
              <a:t>. </a:t>
            </a:r>
            <a:endParaRPr lang="ru-RU" dirty="0">
              <a:latin typeface="Book Antiqua" pitchFamily="18" charset="0"/>
            </a:endParaRPr>
          </a:p>
        </p:txBody>
      </p:sp>
      <p:pic>
        <p:nvPicPr>
          <p:cNvPr id="4" name="Рисунок 3" descr="1-27.jpg"/>
          <p:cNvPicPr>
            <a:picLocks noChangeAspect="1"/>
          </p:cNvPicPr>
          <p:nvPr/>
        </p:nvPicPr>
        <p:blipFill>
          <a:blip r:embed="rId4"/>
          <a:stretch>
            <a:fillRect/>
          </a:stretch>
        </p:blipFill>
        <p:spPr>
          <a:xfrm>
            <a:off x="309811" y="571480"/>
            <a:ext cx="3432646" cy="256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images (16).jpg"/>
          <p:cNvPicPr>
            <a:picLocks noChangeAspect="1"/>
          </p:cNvPicPr>
          <p:nvPr/>
        </p:nvPicPr>
        <p:blipFill>
          <a:blip r:embed="rId3"/>
          <a:stretch>
            <a:fillRect/>
          </a:stretch>
        </p:blipFill>
        <p:spPr>
          <a:xfrm>
            <a:off x="2928926" y="2214554"/>
            <a:ext cx="5429289" cy="4155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ctrTitle"/>
          </p:nvPr>
        </p:nvSpPr>
        <p:spPr>
          <a:xfrm>
            <a:off x="2428860" y="0"/>
            <a:ext cx="4243390" cy="1028708"/>
          </a:xfrm>
        </p:spPr>
        <p:txBody>
          <a:bodyPr/>
          <a:lstStyle/>
          <a:p>
            <a:r>
              <a:rPr lang="ru-RU" b="1" dirty="0" smtClean="0">
                <a:solidFill>
                  <a:srgbClr val="FF0000"/>
                </a:solidFill>
                <a:latin typeface="Arial Black" pitchFamily="34" charset="0"/>
              </a:rPr>
              <a:t>Падения</a:t>
            </a:r>
            <a:endParaRPr lang="ru-RU" b="1" dirty="0">
              <a:solidFill>
                <a:srgbClr val="FF0000"/>
              </a:solidFill>
              <a:latin typeface="Arial Black" pitchFamily="34" charset="0"/>
            </a:endParaRPr>
          </a:p>
        </p:txBody>
      </p:sp>
      <p:sp>
        <p:nvSpPr>
          <p:cNvPr id="3" name="Подзаголовок 2"/>
          <p:cNvSpPr>
            <a:spLocks noGrp="1"/>
          </p:cNvSpPr>
          <p:nvPr>
            <p:ph type="subTitle" idx="1"/>
          </p:nvPr>
        </p:nvSpPr>
        <p:spPr>
          <a:xfrm>
            <a:off x="214282" y="928670"/>
            <a:ext cx="8615378" cy="1752600"/>
          </a:xfrm>
        </p:spPr>
        <p:txBody>
          <a:bodyPr>
            <a:normAutofit/>
          </a:bodyPr>
          <a:lstStyle/>
          <a:p>
            <a:pPr indent="457200" algn="just"/>
            <a:r>
              <a:rPr lang="ru-RU" b="1" dirty="0" smtClean="0">
                <a:solidFill>
                  <a:srgbClr val="002060"/>
                </a:solidFill>
                <a:latin typeface="Book Antiqua" pitchFamily="18" charset="0"/>
              </a:rPr>
              <a:t>Падение - распространенная причина ушибов, переломов костей и серьезных травм головы. </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00298" y="285728"/>
            <a:ext cx="4143404" cy="1754326"/>
          </a:xfrm>
          <a:prstGeom prst="rect">
            <a:avLst/>
          </a:prstGeom>
        </p:spPr>
        <p:txBody>
          <a:bodyPr wrap="square">
            <a:spAutoFit/>
          </a:bodyPr>
          <a:lstStyle/>
          <a:p>
            <a:pPr algn="ctr"/>
            <a:r>
              <a:rPr lang="ru-RU" sz="3600" b="1" dirty="0">
                <a:solidFill>
                  <a:srgbClr val="FF0000"/>
                </a:solidFill>
                <a:latin typeface="Arial Black" pitchFamily="34" charset="0"/>
              </a:rPr>
              <a:t>Как можно предотвратить падения</a:t>
            </a:r>
            <a:r>
              <a:rPr lang="ru-RU" sz="3600" b="1" dirty="0" smtClean="0">
                <a:solidFill>
                  <a:srgbClr val="FF0000"/>
                </a:solidFill>
                <a:latin typeface="Arial Black" pitchFamily="34" charset="0"/>
              </a:rPr>
              <a:t>?</a:t>
            </a:r>
            <a:endParaRPr lang="ru-RU" sz="3600" dirty="0">
              <a:solidFill>
                <a:srgbClr val="FF0000"/>
              </a:solidFill>
              <a:latin typeface="Arial Black" pitchFamily="34" charset="0"/>
            </a:endParaRPr>
          </a:p>
        </p:txBody>
      </p:sp>
      <p:sp>
        <p:nvSpPr>
          <p:cNvPr id="3" name="Прямоугольник 2"/>
          <p:cNvSpPr/>
          <p:nvPr/>
        </p:nvSpPr>
        <p:spPr>
          <a:xfrm>
            <a:off x="1357290" y="2071678"/>
            <a:ext cx="6286544" cy="4832092"/>
          </a:xfrm>
          <a:prstGeom prst="rect">
            <a:avLst/>
          </a:prstGeom>
        </p:spPr>
        <p:txBody>
          <a:bodyPr wrap="square">
            <a:spAutoFit/>
          </a:bodyPr>
          <a:lstStyle/>
          <a:p>
            <a:pPr indent="457200" algn="just">
              <a:buFontTx/>
              <a:buChar char="-"/>
            </a:pPr>
            <a:r>
              <a:rPr lang="ru-RU" sz="1400" b="1" dirty="0" smtClean="0">
                <a:solidFill>
                  <a:srgbClr val="002060"/>
                </a:solidFill>
                <a:latin typeface="Book Antiqua" pitchFamily="18" charset="0"/>
              </a:rPr>
              <a:t>устанавливать ограждения на подоконниках, балконах, не стоять и не играть в непосредственной близости от открытых окон </a:t>
            </a:r>
            <a:r>
              <a:rPr lang="ru-RU" sz="1400" b="1" dirty="0" smtClean="0">
                <a:solidFill>
                  <a:srgbClr val="FF0000"/>
                </a:solidFill>
                <a:latin typeface="Book Antiqua" pitchFamily="18" charset="0"/>
              </a:rPr>
              <a:t>(москитная сетка не является защитой от падений!), </a:t>
            </a:r>
            <a:r>
              <a:rPr lang="ru-RU" sz="1400" b="1" dirty="0" smtClean="0">
                <a:solidFill>
                  <a:srgbClr val="002060"/>
                </a:solidFill>
                <a:latin typeface="Book Antiqua" pitchFamily="18" charset="0"/>
              </a:rPr>
              <a:t>создавать условия, когда ребенку невозможно забраться на подоконник или предметы мебели, обеспечивать замки элементами защиты от открывания детьми;</a:t>
            </a:r>
          </a:p>
          <a:p>
            <a:pPr indent="457200" algn="just">
              <a:buFontTx/>
              <a:buChar char="-"/>
            </a:pPr>
            <a:r>
              <a:rPr lang="ru-RU" sz="1400" b="1" dirty="0" smtClean="0">
                <a:solidFill>
                  <a:srgbClr val="002060"/>
                </a:solidFill>
                <a:latin typeface="Book Antiqua" pitchFamily="18" charset="0"/>
              </a:rPr>
              <a:t>нельзя подбрасывать ребенка высоко вверх, он может удариться головой о потолок или люстру или, упасть мимо встречающих рук и удариться о пол или о землю;</a:t>
            </a:r>
          </a:p>
          <a:p>
            <a:pPr indent="457200" algn="just"/>
            <a:r>
              <a:rPr lang="ru-RU" sz="1400" b="1" dirty="0" smtClean="0">
                <a:solidFill>
                  <a:srgbClr val="002060"/>
                </a:solidFill>
                <a:latin typeface="Book Antiqua" pitchFamily="18" charset="0"/>
              </a:rPr>
              <a:t>Зоной повышенной опасности являются детские площадки и общественный транспорт:</a:t>
            </a:r>
          </a:p>
          <a:p>
            <a:pPr indent="457200" algn="just">
              <a:buFontTx/>
              <a:buChar char="-"/>
            </a:pPr>
            <a:r>
              <a:rPr lang="ru-RU" sz="1400" b="1" dirty="0" smtClean="0">
                <a:solidFill>
                  <a:srgbClr val="002060"/>
                </a:solidFill>
                <a:latin typeface="Book Antiqua" pitchFamily="18" charset="0"/>
              </a:rPr>
              <a:t>находитесь рядом с ребенком во время пребывания на территории площадки и в транспорте;</a:t>
            </a:r>
          </a:p>
          <a:p>
            <a:pPr indent="457200" algn="just">
              <a:buFontTx/>
              <a:buChar char="-"/>
            </a:pPr>
            <a:r>
              <a:rPr lang="ru-RU" sz="1400" b="1" dirty="0" smtClean="0">
                <a:solidFill>
                  <a:srgbClr val="002060"/>
                </a:solidFill>
                <a:latin typeface="Book Antiqua" pitchFamily="18" charset="0"/>
              </a:rPr>
              <a:t>ожидая транспорт, стойте на хорошо освещенном месте рядом с людьми, ребенка всегда держите за руку;</a:t>
            </a:r>
          </a:p>
          <a:p>
            <a:pPr indent="457200" algn="just">
              <a:buFontTx/>
              <a:buChar char="-"/>
            </a:pPr>
            <a:r>
              <a:rPr lang="ru-RU" sz="1400" b="1" dirty="0" smtClean="0">
                <a:solidFill>
                  <a:srgbClr val="002060"/>
                </a:solidFill>
                <a:latin typeface="Book Antiqua" pitchFamily="18" charset="0"/>
              </a:rPr>
              <a:t>на остановках не поворачивайтесь спиной к дороге, не пытайтесь стать в первом ряду нетерпеливой толпы с ребенком - вас могут вытолкнуть под колеса;</a:t>
            </a:r>
          </a:p>
          <a:p>
            <a:pPr indent="457200" algn="just">
              <a:buFontTx/>
              <a:buChar char="-"/>
            </a:pPr>
            <a:r>
              <a:rPr lang="ru-RU" sz="1400" b="1" dirty="0" smtClean="0">
                <a:solidFill>
                  <a:srgbClr val="002060"/>
                </a:solidFill>
                <a:latin typeface="Book Antiqua" pitchFamily="18" charset="0"/>
              </a:rPr>
              <a:t>при заходе в транспорт детей в возрасте до трех лет необходимо брать на руки и подобным образом из него выходить.</a:t>
            </a:r>
          </a:p>
          <a:p>
            <a:pPr indent="457200" algn="just"/>
            <a:r>
              <a:rPr lang="ru-RU" sz="1400" b="1" dirty="0" smtClean="0">
                <a:solidFill>
                  <a:srgbClr val="002060"/>
                </a:solidFill>
                <a:latin typeface="Book Antiqua" pitchFamily="18" charset="0"/>
              </a:rPr>
              <a:t>Очень важен личный пример поведения родителей на улице, в транспорте.</a:t>
            </a:r>
            <a:endParaRPr lang="ru-RU" b="1" dirty="0">
              <a:solidFill>
                <a:srgbClr val="002060"/>
              </a:solidFill>
              <a:latin typeface="Book Antiqu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643174" y="142852"/>
            <a:ext cx="2622834" cy="707886"/>
          </a:xfrm>
          <a:prstGeom prst="rect">
            <a:avLst/>
          </a:prstGeom>
        </p:spPr>
        <p:txBody>
          <a:bodyPr wrap="none">
            <a:spAutoFit/>
          </a:bodyPr>
          <a:lstStyle/>
          <a:p>
            <a:pPr algn="ctr"/>
            <a:r>
              <a:rPr lang="ru-RU" sz="4000" b="1" dirty="0" smtClean="0">
                <a:solidFill>
                  <a:srgbClr val="FF3300"/>
                </a:solidFill>
                <a:latin typeface="Arial Black" pitchFamily="34" charset="0"/>
              </a:rPr>
              <a:t>Порезы </a:t>
            </a:r>
            <a:endParaRPr lang="ru-RU" sz="4000" b="1" dirty="0">
              <a:solidFill>
                <a:srgbClr val="FF3300"/>
              </a:solidFill>
              <a:latin typeface="Arial Black" pitchFamily="34" charset="0"/>
            </a:endParaRPr>
          </a:p>
        </p:txBody>
      </p:sp>
      <p:sp>
        <p:nvSpPr>
          <p:cNvPr id="3" name="Прямоугольник 2"/>
          <p:cNvSpPr/>
          <p:nvPr/>
        </p:nvSpPr>
        <p:spPr>
          <a:xfrm>
            <a:off x="2214546" y="785794"/>
            <a:ext cx="3286148" cy="2800767"/>
          </a:xfrm>
          <a:prstGeom prst="rect">
            <a:avLst/>
          </a:prstGeom>
        </p:spPr>
        <p:txBody>
          <a:bodyPr wrap="square">
            <a:spAutoFit/>
          </a:bodyPr>
          <a:lstStyle/>
          <a:p>
            <a:pPr indent="457200" algn="just"/>
            <a:r>
              <a:rPr lang="ru-RU" sz="1600" b="1" dirty="0" smtClean="0">
                <a:solidFill>
                  <a:srgbClr val="002060"/>
                </a:solidFill>
                <a:latin typeface="Book Antiqua" pitchFamily="18" charset="0"/>
              </a:rPr>
              <a:t>Разбитое стекло может стать причиной порезов, потери крови и заражения. Стеклянные бутылки нужно держать подальше от детей. Нужно учить маленьких детей не прикасаться к разбитому стеклу. Ножи, лезвия и ножницы необходимо держать в недоступных для детей местах. </a:t>
            </a:r>
            <a:endParaRPr lang="ru-RU" sz="1600" b="1" dirty="0">
              <a:solidFill>
                <a:srgbClr val="002060"/>
              </a:solidFill>
              <a:latin typeface="Book Antiqua" pitchFamily="18" charset="0"/>
            </a:endParaRPr>
          </a:p>
        </p:txBody>
      </p:sp>
      <p:pic>
        <p:nvPicPr>
          <p:cNvPr id="4" name="Рисунок 3" descr="скачанные файлы (6).jpg"/>
          <p:cNvPicPr>
            <a:picLocks noChangeAspect="1"/>
          </p:cNvPicPr>
          <p:nvPr/>
        </p:nvPicPr>
        <p:blipFill>
          <a:blip r:embed="rId3"/>
          <a:stretch>
            <a:fillRect/>
          </a:stretch>
        </p:blipFill>
        <p:spPr>
          <a:xfrm>
            <a:off x="5643570" y="428604"/>
            <a:ext cx="3111503" cy="2000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prevencion-de-accidentes-escolares.gif"/>
          <p:cNvPicPr>
            <a:picLocks noChangeAspect="1"/>
          </p:cNvPicPr>
          <p:nvPr/>
        </p:nvPicPr>
        <p:blipFill>
          <a:blip r:embed="rId4"/>
          <a:stretch>
            <a:fillRect/>
          </a:stretch>
        </p:blipFill>
        <p:spPr>
          <a:xfrm>
            <a:off x="1643042" y="4071942"/>
            <a:ext cx="3335820" cy="2209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214942" y="3286124"/>
            <a:ext cx="3786214" cy="3416320"/>
          </a:xfrm>
          <a:prstGeom prst="rect">
            <a:avLst/>
          </a:prstGeom>
        </p:spPr>
        <p:txBody>
          <a:bodyPr wrap="square">
            <a:spAutoFit/>
          </a:bodyPr>
          <a:lstStyle/>
          <a:p>
            <a:r>
              <a:rPr lang="ru-RU" b="1" dirty="0" smtClean="0">
                <a:solidFill>
                  <a:srgbClr val="002060"/>
                </a:solidFill>
                <a:latin typeface="Book Antiqua" pitchFamily="18" charset="0"/>
              </a:rPr>
              <a:t>Старших детей надо научить осторожному обращению с этими предметами. Можно избежать многих травм, если объяснять детям, что бросаться камнями и другими острыми предметами, играть с ножами или ножницами очень опасно. Острые металлические предметы, ржавые банки могут стать источником заражения ран. </a:t>
            </a:r>
            <a:endParaRPr lang="ru-RU"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porez_1.jpg"/>
          <p:cNvPicPr>
            <a:picLocks noChangeAspect="1"/>
          </p:cNvPicPr>
          <p:nvPr/>
        </p:nvPicPr>
        <p:blipFill>
          <a:blip r:embed="rId3"/>
          <a:stretch>
            <a:fillRect/>
          </a:stretch>
        </p:blipFill>
        <p:spPr>
          <a:xfrm>
            <a:off x="1500166" y="2285992"/>
            <a:ext cx="6000792" cy="4572008"/>
          </a:xfrm>
          <a:prstGeom prst="rect">
            <a:avLst/>
          </a:prstGeom>
        </p:spPr>
      </p:pic>
      <p:sp>
        <p:nvSpPr>
          <p:cNvPr id="3" name="Заголовок 2"/>
          <p:cNvSpPr>
            <a:spLocks noGrp="1"/>
          </p:cNvSpPr>
          <p:nvPr>
            <p:ph type="title"/>
          </p:nvPr>
        </p:nvSpPr>
        <p:spPr>
          <a:xfrm>
            <a:off x="1857356" y="214290"/>
            <a:ext cx="5543560" cy="1643074"/>
          </a:xfrm>
        </p:spPr>
        <p:txBody>
          <a:bodyPr>
            <a:normAutofit fontScale="90000"/>
          </a:bodyPr>
          <a:lstStyle/>
          <a:p>
            <a:r>
              <a:rPr lang="ru-RU" b="1" dirty="0" smtClean="0">
                <a:solidFill>
                  <a:srgbClr val="FF0000"/>
                </a:solidFill>
              </a:rPr>
              <a:t>Первая помощь </a:t>
            </a:r>
            <a:br>
              <a:rPr lang="ru-RU" b="1" dirty="0" smtClean="0">
                <a:solidFill>
                  <a:srgbClr val="FF0000"/>
                </a:solidFill>
              </a:rPr>
            </a:br>
            <a:r>
              <a:rPr lang="ru-RU" b="1" dirty="0" smtClean="0">
                <a:solidFill>
                  <a:srgbClr val="FF0000"/>
                </a:solidFill>
              </a:rPr>
              <a:t>при порезах, ссадинах</a:t>
            </a:r>
            <a:endParaRPr lang="ru-RU"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1609</Words>
  <Application>Microsoft Office PowerPoint</Application>
  <PresentationFormat>Экран (4:3)</PresentationFormat>
  <Paragraphs>119</Paragraphs>
  <Slides>36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 Детский травматизм  и меры его предупреждения </vt:lpstr>
      <vt:lpstr>Детский травматизм</vt:lpstr>
      <vt:lpstr>Презентация PowerPoint</vt:lpstr>
      <vt:lpstr>Презентация PowerPoint</vt:lpstr>
      <vt:lpstr>Презентация PowerPoint</vt:lpstr>
      <vt:lpstr>Падения</vt:lpstr>
      <vt:lpstr>Презентация PowerPoint</vt:lpstr>
      <vt:lpstr>Презентация PowerPoint</vt:lpstr>
      <vt:lpstr>Первая помощь  при порезах, ссадинах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Первая помощь  при ожогах</vt:lpstr>
      <vt:lpstr>Презентация PowerPoint</vt:lpstr>
      <vt:lpstr>Презентация PowerPoint</vt:lpstr>
      <vt:lpstr>Презентация PowerPoint</vt:lpstr>
      <vt:lpstr>Первая помощь  при глотании инородного тела</vt:lpstr>
      <vt:lpstr>Презентация PowerPoint</vt:lpstr>
      <vt:lpstr>Презентация PowerPoint</vt:lpstr>
      <vt:lpstr>Презентация PowerPoint</vt:lpstr>
      <vt:lpstr>Презентация PowerPoint</vt:lpstr>
      <vt:lpstr>Презентация PowerPoint</vt:lpstr>
      <vt:lpstr>Профилактика  дорожно-транспортного травматизма </vt:lpstr>
      <vt:lpstr>Презентация PowerPoint</vt:lpstr>
      <vt:lpstr>Презентация PowerPoint</vt:lpstr>
      <vt:lpstr>Спортивный травматизм</vt:lpstr>
      <vt:lpstr>Профилактика детского спортивного травматизма</vt:lpstr>
      <vt:lpstr>Презентация PowerPoint</vt:lpstr>
      <vt:lpstr>Презентация PowerPoint</vt:lpstr>
      <vt:lpstr>Презентация PowerPoint</vt:lpstr>
      <vt:lpstr> Благодарим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Детский травматизм  и меры его предупреждения </dc:title>
  <dc:creator>Старший воспитатель</dc:creator>
  <cp:lastModifiedBy>МБДОУ д-с №4</cp:lastModifiedBy>
  <cp:revision>124</cp:revision>
  <dcterms:created xsi:type="dcterms:W3CDTF">2018-11-07T10:07:32Z</dcterms:created>
  <dcterms:modified xsi:type="dcterms:W3CDTF">2022-05-06T10:05:59Z</dcterms:modified>
</cp:coreProperties>
</file>